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0.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43.xml" ContentType="application/vnd.openxmlformats-officedocument.presentationml.slide+xml"/>
  <Override PartName="/ppt/slides/slide41.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35.xml" ContentType="application/vnd.openxmlformats-officedocument.presentationml.slide+xml"/>
  <Override PartName="/ppt/slides/slide37.xml" ContentType="application/vnd.openxmlformats-officedocument.presentationml.slide+xml"/>
  <Override PartName="/ppt/slides/slide40.xml" ContentType="application/vnd.openxmlformats-officedocument.presentationml.slide+xml"/>
  <Override PartName="/ppt/slides/slide36.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78" r:id="rId6"/>
    <p:sldId id="279" r:id="rId7"/>
    <p:sldId id="277" r:id="rId8"/>
    <p:sldId id="275" r:id="rId9"/>
    <p:sldId id="313" r:id="rId10"/>
    <p:sldId id="314" r:id="rId11"/>
    <p:sldId id="315" r:id="rId12"/>
    <p:sldId id="322" r:id="rId13"/>
    <p:sldId id="323" r:id="rId14"/>
    <p:sldId id="324" r:id="rId15"/>
    <p:sldId id="325" r:id="rId16"/>
    <p:sldId id="316" r:id="rId17"/>
    <p:sldId id="317" r:id="rId18"/>
    <p:sldId id="318" r:id="rId19"/>
    <p:sldId id="319" r:id="rId20"/>
    <p:sldId id="280" r:id="rId21"/>
    <p:sldId id="281" r:id="rId22"/>
    <p:sldId id="274" r:id="rId23"/>
    <p:sldId id="269" r:id="rId24"/>
    <p:sldId id="265" r:id="rId25"/>
    <p:sldId id="291" r:id="rId26"/>
    <p:sldId id="289" r:id="rId27"/>
    <p:sldId id="290" r:id="rId28"/>
    <p:sldId id="271" r:id="rId29"/>
    <p:sldId id="272" r:id="rId30"/>
    <p:sldId id="273" r:id="rId31"/>
    <p:sldId id="270" r:id="rId32"/>
    <p:sldId id="260" r:id="rId33"/>
    <p:sldId id="305" r:id="rId34"/>
    <p:sldId id="296" r:id="rId35"/>
    <p:sldId id="292" r:id="rId36"/>
    <p:sldId id="293" r:id="rId37"/>
    <p:sldId id="294" r:id="rId38"/>
    <p:sldId id="295" r:id="rId39"/>
    <p:sldId id="306" r:id="rId40"/>
    <p:sldId id="297" r:id="rId41"/>
    <p:sldId id="307" r:id="rId42"/>
    <p:sldId id="308" r:id="rId43"/>
    <p:sldId id="298" r:id="rId44"/>
    <p:sldId id="310" r:id="rId45"/>
    <p:sldId id="299" r:id="rId46"/>
    <p:sldId id="300" r:id="rId47"/>
    <p:sldId id="311" r:id="rId48"/>
    <p:sldId id="301" r:id="rId49"/>
    <p:sldId id="302" r:id="rId50"/>
    <p:sldId id="303" r:id="rId51"/>
    <p:sldId id="304" r:id="rId52"/>
    <p:sldId id="312" r:id="rId53"/>
    <p:sldId id="326"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1674" y="108"/>
      </p:cViewPr>
      <p:guideLst>
        <p:guide orient="horz" pos="2160"/>
        <p:guide pos="2880"/>
      </p:guideLst>
    </p:cSldViewPr>
  </p:slideViewPr>
  <p:notesTextViewPr>
    <p:cViewPr>
      <p:scale>
        <a:sx n="1" d="1"/>
        <a:sy n="1" d="1"/>
      </p:scale>
      <p:origin x="0" y="0"/>
    </p:cViewPr>
  </p:notesTextViewPr>
  <p:sorterViewPr>
    <p:cViewPr>
      <p:scale>
        <a:sx n="70" d="100"/>
        <a:sy n="70" d="100"/>
      </p:scale>
      <p:origin x="0" y="-13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customXml" Target="../customXml/item2.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5504B0-CA81-41CC-B8CA-86F4555945A4}" type="datetimeFigureOut">
              <a:rPr lang="en-US" smtClean="0"/>
              <a:pPr/>
              <a:t>6/13/2022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6988C9-28ED-4DD6-945F-4539397837A1}" type="slidenum">
              <a:rPr lang="en-US" smtClean="0"/>
              <a:pPr/>
              <a:t>‹#›</a:t>
            </a:fld>
            <a:endParaRPr lang="en-US"/>
          </a:p>
        </p:txBody>
      </p:sp>
    </p:spTree>
    <p:extLst>
      <p:ext uri="{BB962C8B-B14F-4D97-AF65-F5344CB8AC3E}">
        <p14:creationId xmlns:p14="http://schemas.microsoft.com/office/powerpoint/2010/main" val="3688551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677942-C53D-4961-B3DE-4C5194F036F5}" type="slidenum">
              <a:rPr lang="en-US"/>
              <a:pPr/>
              <a:t>3</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2146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F5A3D9-26FB-4D82-A0D5-4B958998D4DA}" type="slidenum">
              <a:rPr lang="en-US"/>
              <a:pPr/>
              <a:t>4</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52229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3C416C-E077-46D8-8A59-253751BCDF6E}"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1DEAE-7524-4D26-9E13-30F6BE00E558}" type="slidenum">
              <a:rPr lang="en-US" smtClean="0"/>
              <a:pPr/>
              <a:t>‹#›</a:t>
            </a:fld>
            <a:endParaRPr lang="en-US"/>
          </a:p>
        </p:txBody>
      </p:sp>
    </p:spTree>
    <p:extLst>
      <p:ext uri="{BB962C8B-B14F-4D97-AF65-F5344CB8AC3E}">
        <p14:creationId xmlns:p14="http://schemas.microsoft.com/office/powerpoint/2010/main" val="480375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3C416C-E077-46D8-8A59-253751BCDF6E}"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1DEAE-7524-4D26-9E13-30F6BE00E558}" type="slidenum">
              <a:rPr lang="en-US" smtClean="0"/>
              <a:pPr/>
              <a:t>‹#›</a:t>
            </a:fld>
            <a:endParaRPr lang="en-US"/>
          </a:p>
        </p:txBody>
      </p:sp>
    </p:spTree>
    <p:extLst>
      <p:ext uri="{BB962C8B-B14F-4D97-AF65-F5344CB8AC3E}">
        <p14:creationId xmlns:p14="http://schemas.microsoft.com/office/powerpoint/2010/main" val="310954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3C416C-E077-46D8-8A59-253751BCDF6E}"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1DEAE-7524-4D26-9E13-30F6BE00E558}" type="slidenum">
              <a:rPr lang="en-US" smtClean="0"/>
              <a:pPr/>
              <a:t>‹#›</a:t>
            </a:fld>
            <a:endParaRPr lang="en-US"/>
          </a:p>
        </p:txBody>
      </p:sp>
    </p:spTree>
    <p:extLst>
      <p:ext uri="{BB962C8B-B14F-4D97-AF65-F5344CB8AC3E}">
        <p14:creationId xmlns:p14="http://schemas.microsoft.com/office/powerpoint/2010/main" val="3625830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3C416C-E077-46D8-8A59-253751BCDF6E}"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1DEAE-7524-4D26-9E13-30F6BE00E558}" type="slidenum">
              <a:rPr lang="en-US" smtClean="0"/>
              <a:pPr/>
              <a:t>‹#›</a:t>
            </a:fld>
            <a:endParaRPr lang="en-US"/>
          </a:p>
        </p:txBody>
      </p:sp>
    </p:spTree>
    <p:extLst>
      <p:ext uri="{BB962C8B-B14F-4D97-AF65-F5344CB8AC3E}">
        <p14:creationId xmlns:p14="http://schemas.microsoft.com/office/powerpoint/2010/main" val="2742061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3C416C-E077-46D8-8A59-253751BCDF6E}" type="datetimeFigureOut">
              <a:rPr lang="en-US" smtClean="0"/>
              <a:pPr/>
              <a:t>6/13/2022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91DEAE-7524-4D26-9E13-30F6BE00E558}" type="slidenum">
              <a:rPr lang="en-US" smtClean="0"/>
              <a:pPr/>
              <a:t>‹#›</a:t>
            </a:fld>
            <a:endParaRPr lang="en-US"/>
          </a:p>
        </p:txBody>
      </p:sp>
    </p:spTree>
    <p:extLst>
      <p:ext uri="{BB962C8B-B14F-4D97-AF65-F5344CB8AC3E}">
        <p14:creationId xmlns:p14="http://schemas.microsoft.com/office/powerpoint/2010/main" val="2403513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3C416C-E077-46D8-8A59-253751BCDF6E}"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1DEAE-7524-4D26-9E13-30F6BE00E558}" type="slidenum">
              <a:rPr lang="en-US" smtClean="0"/>
              <a:pPr/>
              <a:t>‹#›</a:t>
            </a:fld>
            <a:endParaRPr lang="en-US"/>
          </a:p>
        </p:txBody>
      </p:sp>
    </p:spTree>
    <p:extLst>
      <p:ext uri="{BB962C8B-B14F-4D97-AF65-F5344CB8AC3E}">
        <p14:creationId xmlns:p14="http://schemas.microsoft.com/office/powerpoint/2010/main" val="209635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3C416C-E077-46D8-8A59-253751BCDF6E}" type="datetimeFigureOut">
              <a:rPr lang="en-US" smtClean="0"/>
              <a:pPr/>
              <a:t>6/13/2022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91DEAE-7524-4D26-9E13-30F6BE00E558}" type="slidenum">
              <a:rPr lang="en-US" smtClean="0"/>
              <a:pPr/>
              <a:t>‹#›</a:t>
            </a:fld>
            <a:endParaRPr lang="en-US"/>
          </a:p>
        </p:txBody>
      </p:sp>
    </p:spTree>
    <p:extLst>
      <p:ext uri="{BB962C8B-B14F-4D97-AF65-F5344CB8AC3E}">
        <p14:creationId xmlns:p14="http://schemas.microsoft.com/office/powerpoint/2010/main" val="2381160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3C416C-E077-46D8-8A59-253751BCDF6E}" type="datetimeFigureOut">
              <a:rPr lang="en-US" smtClean="0"/>
              <a:pPr/>
              <a:t>6/13/2022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91DEAE-7524-4D26-9E13-30F6BE00E558}" type="slidenum">
              <a:rPr lang="en-US" smtClean="0"/>
              <a:pPr/>
              <a:t>‹#›</a:t>
            </a:fld>
            <a:endParaRPr lang="en-US"/>
          </a:p>
        </p:txBody>
      </p:sp>
    </p:spTree>
    <p:extLst>
      <p:ext uri="{BB962C8B-B14F-4D97-AF65-F5344CB8AC3E}">
        <p14:creationId xmlns:p14="http://schemas.microsoft.com/office/powerpoint/2010/main" val="581304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3C416C-E077-46D8-8A59-253751BCDF6E}" type="datetimeFigureOut">
              <a:rPr lang="en-US" smtClean="0"/>
              <a:pPr/>
              <a:t>6/13/2022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91DEAE-7524-4D26-9E13-30F6BE00E558}" type="slidenum">
              <a:rPr lang="en-US" smtClean="0"/>
              <a:pPr/>
              <a:t>‹#›</a:t>
            </a:fld>
            <a:endParaRPr lang="en-US"/>
          </a:p>
        </p:txBody>
      </p:sp>
    </p:spTree>
    <p:extLst>
      <p:ext uri="{BB962C8B-B14F-4D97-AF65-F5344CB8AC3E}">
        <p14:creationId xmlns:p14="http://schemas.microsoft.com/office/powerpoint/2010/main" val="3464637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3C416C-E077-46D8-8A59-253751BCDF6E}"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1DEAE-7524-4D26-9E13-30F6BE00E558}" type="slidenum">
              <a:rPr lang="en-US" smtClean="0"/>
              <a:pPr/>
              <a:t>‹#›</a:t>
            </a:fld>
            <a:endParaRPr lang="en-US"/>
          </a:p>
        </p:txBody>
      </p:sp>
    </p:spTree>
    <p:extLst>
      <p:ext uri="{BB962C8B-B14F-4D97-AF65-F5344CB8AC3E}">
        <p14:creationId xmlns:p14="http://schemas.microsoft.com/office/powerpoint/2010/main" val="3637335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3C416C-E077-46D8-8A59-253751BCDF6E}" type="datetimeFigureOut">
              <a:rPr lang="en-US" smtClean="0"/>
              <a:pPr/>
              <a:t>6/13/2022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91DEAE-7524-4D26-9E13-30F6BE00E558}" type="slidenum">
              <a:rPr lang="en-US" smtClean="0"/>
              <a:pPr/>
              <a:t>‹#›</a:t>
            </a:fld>
            <a:endParaRPr lang="en-US"/>
          </a:p>
        </p:txBody>
      </p:sp>
    </p:spTree>
    <p:extLst>
      <p:ext uri="{BB962C8B-B14F-4D97-AF65-F5344CB8AC3E}">
        <p14:creationId xmlns:p14="http://schemas.microsoft.com/office/powerpoint/2010/main" val="2944395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3C416C-E077-46D8-8A59-253751BCDF6E}" type="datetimeFigureOut">
              <a:rPr lang="en-US" smtClean="0"/>
              <a:pPr/>
              <a:t>6/13/2022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91DEAE-7524-4D26-9E13-30F6BE00E558}" type="slidenum">
              <a:rPr lang="en-US" smtClean="0"/>
              <a:pPr/>
              <a:t>‹#›</a:t>
            </a:fld>
            <a:endParaRPr lang="en-US"/>
          </a:p>
        </p:txBody>
      </p:sp>
    </p:spTree>
    <p:extLst>
      <p:ext uri="{BB962C8B-B14F-4D97-AF65-F5344CB8AC3E}">
        <p14:creationId xmlns:p14="http://schemas.microsoft.com/office/powerpoint/2010/main" val="3255240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aVgwr0QpYNE" TargetMode="External"/><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hyperlink" Target="https://www.youtube.com/watch?v=8_f-8ISZ164" TargetMode="External"/><Relationship Id="rId4" Type="http://schemas.openxmlformats.org/officeDocument/2006/relationships/hyperlink" Target="https://www.youtube.com/watch?v=_Zyb8bpGMR0"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5hwaDamU-jo&amp;t=152s" TargetMode="External"/><Relationship Id="rId2" Type="http://schemas.openxmlformats.org/officeDocument/2006/relationships/hyperlink" Target="https://www.youtube.com/watch?v=gbSIBhFwQ4s" TargetMode="External"/><Relationship Id="rId1" Type="http://schemas.openxmlformats.org/officeDocument/2006/relationships/slideLayout" Target="../slideLayouts/slideLayout7.xml"/><Relationship Id="rId5" Type="http://schemas.openxmlformats.org/officeDocument/2006/relationships/hyperlink" Target="https://www.youtube.com/watch?v=TNKWgcFPHqw" TargetMode="External"/><Relationship Id="rId4" Type="http://schemas.openxmlformats.org/officeDocument/2006/relationships/hyperlink" Target="https://www.youtube.com/watch?v=whV_CkKT7F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0626" y="2667000"/>
            <a:ext cx="6876574" cy="769441"/>
          </a:xfrm>
          <a:prstGeom prst="rect">
            <a:avLst/>
          </a:prstGeom>
        </p:spPr>
        <p:txBody>
          <a:bodyPr wrap="square">
            <a:spAutoFit/>
          </a:bodyPr>
          <a:lstStyle/>
          <a:p>
            <a:r>
              <a:rPr lang="en-US" sz="4400" dirty="0"/>
              <a:t>Molecular biology of </a:t>
            </a:r>
            <a:r>
              <a:rPr lang="en-US" sz="4400" dirty="0" smtClean="0"/>
              <a:t>the cell </a:t>
            </a:r>
            <a:endParaRPr lang="en-US" sz="4400" dirty="0"/>
          </a:p>
        </p:txBody>
      </p:sp>
    </p:spTree>
    <p:extLst>
      <p:ext uri="{BB962C8B-B14F-4D97-AF65-F5344CB8AC3E}">
        <p14:creationId xmlns:p14="http://schemas.microsoft.com/office/powerpoint/2010/main" val="1411888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1388"/>
            <a:ext cx="9144000" cy="3890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0" y="152400"/>
            <a:ext cx="9144000" cy="646331"/>
          </a:xfrm>
          <a:prstGeom prst="rect">
            <a:avLst/>
          </a:prstGeom>
          <a:noFill/>
        </p:spPr>
        <p:txBody>
          <a:bodyPr wrap="square" rtlCol="0">
            <a:spAutoFit/>
          </a:bodyPr>
          <a:lstStyle/>
          <a:p>
            <a:pPr algn="ctr"/>
            <a:r>
              <a:rPr lang="en-US" sz="3600" dirty="0" smtClean="0"/>
              <a:t>DNA is organized in chromosome</a:t>
            </a:r>
            <a:endParaRPr lang="en-US" sz="3600"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4419" b="24384"/>
          <a:stretch/>
        </p:blipFill>
        <p:spPr bwMode="auto">
          <a:xfrm>
            <a:off x="32657" y="4722286"/>
            <a:ext cx="6181725" cy="2068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553200" y="5015805"/>
            <a:ext cx="2362200" cy="1384995"/>
          </a:xfrm>
          <a:prstGeom prst="rect">
            <a:avLst/>
          </a:prstGeom>
          <a:noFill/>
        </p:spPr>
        <p:txBody>
          <a:bodyPr wrap="square" rtlCol="0">
            <a:spAutoFit/>
          </a:bodyPr>
          <a:lstStyle/>
          <a:p>
            <a:pPr algn="ctr"/>
            <a:r>
              <a:rPr lang="en-US" sz="2800" dirty="0" smtClean="0"/>
              <a:t>2 miters </a:t>
            </a:r>
          </a:p>
          <a:p>
            <a:pPr algn="ctr"/>
            <a:r>
              <a:rPr lang="en-US" sz="2800" dirty="0" smtClean="0"/>
              <a:t>to </a:t>
            </a:r>
          </a:p>
          <a:p>
            <a:pPr algn="ctr"/>
            <a:r>
              <a:rPr lang="en-US" sz="2800" dirty="0" smtClean="0"/>
              <a:t>10 micron</a:t>
            </a:r>
            <a:endParaRPr lang="en-US" sz="2800" dirty="0"/>
          </a:p>
        </p:txBody>
      </p:sp>
      <p:cxnSp>
        <p:nvCxnSpPr>
          <p:cNvPr id="6" name="Straight Connector 5"/>
          <p:cNvCxnSpPr/>
          <p:nvPr/>
        </p:nvCxnSpPr>
        <p:spPr>
          <a:xfrm>
            <a:off x="6400800" y="4800600"/>
            <a:ext cx="0" cy="2057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041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7179" y="971550"/>
            <a:ext cx="4046021"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0" y="152400"/>
            <a:ext cx="9144000" cy="646331"/>
          </a:xfrm>
          <a:prstGeom prst="rect">
            <a:avLst/>
          </a:prstGeom>
          <a:noFill/>
        </p:spPr>
        <p:txBody>
          <a:bodyPr wrap="square" rtlCol="0">
            <a:spAutoFit/>
          </a:bodyPr>
          <a:lstStyle/>
          <a:p>
            <a:pPr algn="ctr"/>
            <a:r>
              <a:rPr lang="en-US" sz="3600" dirty="0" smtClean="0"/>
              <a:t>DNA is organized in chromosome</a:t>
            </a:r>
            <a:endParaRPr lang="en-US" sz="3600" dirty="0"/>
          </a:p>
        </p:txBody>
      </p:sp>
    </p:spTree>
    <p:extLst>
      <p:ext uri="{BB962C8B-B14F-4D97-AF65-F5344CB8AC3E}">
        <p14:creationId xmlns:p14="http://schemas.microsoft.com/office/powerpoint/2010/main" val="26847326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8-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531225" cy="284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a:latin typeface="Arial" charset="0"/>
              </a:rPr>
              <a:t>Figure 8.2 </a:t>
            </a:r>
            <a:r>
              <a:rPr lang="en-US" sz="1100" i="1">
                <a:latin typeface="Arial" charset="0"/>
              </a:rPr>
              <a:t> Genomes 3 </a:t>
            </a:r>
            <a:r>
              <a:rPr lang="en-US" sz="1100">
                <a:latin typeface="Arial" charset="0"/>
              </a:rPr>
              <a:t>(© Garland Science 2007)</a:t>
            </a:r>
          </a:p>
        </p:txBody>
      </p:sp>
      <p:sp>
        <p:nvSpPr>
          <p:cNvPr id="4" name="TextBox 3"/>
          <p:cNvSpPr txBox="1"/>
          <p:nvPr/>
        </p:nvSpPr>
        <p:spPr>
          <a:xfrm>
            <a:off x="0" y="152400"/>
            <a:ext cx="9144000" cy="1200329"/>
          </a:xfrm>
          <a:prstGeom prst="rect">
            <a:avLst/>
          </a:prstGeom>
          <a:noFill/>
        </p:spPr>
        <p:txBody>
          <a:bodyPr wrap="square" rtlCol="0">
            <a:spAutoFit/>
          </a:bodyPr>
          <a:lstStyle/>
          <a:p>
            <a:pPr algn="ctr"/>
            <a:r>
              <a:rPr lang="en-US" sz="3600" dirty="0" smtClean="0"/>
              <a:t>Supercoiling is a good way of packaging of </a:t>
            </a:r>
          </a:p>
          <a:p>
            <a:pPr algn="ctr"/>
            <a:r>
              <a:rPr lang="en-US" sz="3600" i="1" dirty="0" smtClean="0"/>
              <a:t>E. coli </a:t>
            </a:r>
            <a:r>
              <a:rPr lang="en-US" sz="3600" dirty="0" smtClean="0"/>
              <a:t>genome</a:t>
            </a:r>
            <a:endParaRPr lang="en-US" sz="3600" dirty="0"/>
          </a:p>
        </p:txBody>
      </p:sp>
      <p:grpSp>
        <p:nvGrpSpPr>
          <p:cNvPr id="9" name="Group 8"/>
          <p:cNvGrpSpPr/>
          <p:nvPr/>
        </p:nvGrpSpPr>
        <p:grpSpPr>
          <a:xfrm>
            <a:off x="658256" y="5715000"/>
            <a:ext cx="8028544" cy="523220"/>
            <a:chOff x="608780" y="4953000"/>
            <a:chExt cx="8028544" cy="523220"/>
          </a:xfrm>
        </p:grpSpPr>
        <p:sp>
          <p:nvSpPr>
            <p:cNvPr id="5" name="TextBox 4"/>
            <p:cNvSpPr txBox="1"/>
            <p:nvPr/>
          </p:nvSpPr>
          <p:spPr>
            <a:xfrm>
              <a:off x="608780" y="4953000"/>
              <a:ext cx="8028544" cy="523220"/>
            </a:xfrm>
            <a:prstGeom prst="rect">
              <a:avLst/>
            </a:prstGeom>
            <a:noFill/>
          </p:spPr>
          <p:txBody>
            <a:bodyPr wrap="none" rtlCol="0">
              <a:spAutoFit/>
            </a:bodyPr>
            <a:lstStyle/>
            <a:p>
              <a:r>
                <a:rPr lang="en-US" sz="2800" b="1" dirty="0" smtClean="0"/>
                <a:t>Additional turns                         Positive super coiling</a:t>
              </a:r>
              <a:endParaRPr lang="en-US" sz="2800" b="1" dirty="0"/>
            </a:p>
          </p:txBody>
        </p:sp>
        <p:sp>
          <p:nvSpPr>
            <p:cNvPr id="7" name="Right Arrow 6"/>
            <p:cNvSpPr/>
            <p:nvPr/>
          </p:nvSpPr>
          <p:spPr>
            <a:xfrm>
              <a:off x="3557072" y="5105929"/>
              <a:ext cx="1117852"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681805" y="4876800"/>
            <a:ext cx="8154220" cy="523220"/>
            <a:chOff x="608780" y="5703332"/>
            <a:chExt cx="8154220" cy="523220"/>
          </a:xfrm>
        </p:grpSpPr>
        <p:sp>
          <p:nvSpPr>
            <p:cNvPr id="6" name="TextBox 5"/>
            <p:cNvSpPr txBox="1"/>
            <p:nvPr/>
          </p:nvSpPr>
          <p:spPr>
            <a:xfrm>
              <a:off x="608780" y="5703332"/>
              <a:ext cx="8154220" cy="523220"/>
            </a:xfrm>
            <a:prstGeom prst="rect">
              <a:avLst/>
            </a:prstGeom>
            <a:noFill/>
          </p:spPr>
          <p:txBody>
            <a:bodyPr wrap="none" rtlCol="0">
              <a:spAutoFit/>
            </a:bodyPr>
            <a:lstStyle/>
            <a:p>
              <a:r>
                <a:rPr lang="en-US" sz="2800" b="1" dirty="0" smtClean="0"/>
                <a:t>Reduced turns                            Negative super coiling</a:t>
              </a:r>
              <a:endParaRPr lang="en-US" sz="2800" b="1" dirty="0"/>
            </a:p>
          </p:txBody>
        </p:sp>
        <p:sp>
          <p:nvSpPr>
            <p:cNvPr id="8" name="Right Arrow 7"/>
            <p:cNvSpPr/>
            <p:nvPr/>
          </p:nvSpPr>
          <p:spPr>
            <a:xfrm>
              <a:off x="3568038" y="5834137"/>
              <a:ext cx="1117852"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09253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8600"/>
            <a:ext cx="9144001" cy="1200329"/>
          </a:xfrm>
          <a:prstGeom prst="rect">
            <a:avLst/>
          </a:prstGeom>
          <a:noFill/>
        </p:spPr>
        <p:txBody>
          <a:bodyPr wrap="square" rtlCol="0">
            <a:spAutoFit/>
          </a:bodyPr>
          <a:lstStyle/>
          <a:p>
            <a:pPr algn="ctr"/>
            <a:r>
              <a:rPr lang="en-US" sz="3600" dirty="0" smtClean="0"/>
              <a:t>Bacterial genome has compact organization with very little space between the genes</a:t>
            </a:r>
            <a:endParaRPr lang="en-US" sz="3600" dirty="0"/>
          </a:p>
        </p:txBody>
      </p:sp>
      <p:sp>
        <p:nvSpPr>
          <p:cNvPr id="3" name="TextBox 2"/>
          <p:cNvSpPr txBox="1"/>
          <p:nvPr/>
        </p:nvSpPr>
        <p:spPr>
          <a:xfrm>
            <a:off x="5410200" y="1752600"/>
            <a:ext cx="3581401" cy="1938992"/>
          </a:xfrm>
          <a:prstGeom prst="rect">
            <a:avLst/>
          </a:prstGeom>
          <a:noFill/>
        </p:spPr>
        <p:txBody>
          <a:bodyPr wrap="square" rtlCol="0">
            <a:spAutoFit/>
          </a:bodyPr>
          <a:lstStyle/>
          <a:p>
            <a:pPr marL="285750" indent="-285750">
              <a:buFont typeface="Arial" pitchFamily="34" charset="0"/>
              <a:buChar char="•"/>
            </a:pPr>
            <a:r>
              <a:rPr lang="en-US" sz="2000" dirty="0" smtClean="0"/>
              <a:t>It is possible that such compactness is required to replicate the genome quickly.</a:t>
            </a:r>
          </a:p>
          <a:p>
            <a:pPr marL="285750" indent="-285750">
              <a:buFont typeface="Arial" pitchFamily="34" charset="0"/>
              <a:buChar char="•"/>
            </a:pPr>
            <a:endParaRPr lang="en-US" sz="2000" dirty="0"/>
          </a:p>
          <a:p>
            <a:pPr marL="285750" indent="-285750">
              <a:buFont typeface="Arial" pitchFamily="34" charset="0"/>
              <a:buChar char="•"/>
            </a:pPr>
            <a:r>
              <a:rPr lang="en-US" sz="2000" dirty="0"/>
              <a:t>Bacteria can have circular or linear chromosome</a:t>
            </a:r>
          </a:p>
        </p:txBody>
      </p:sp>
      <p:pic>
        <p:nvPicPr>
          <p:cNvPr id="5" name="Picture 2" descr="figure 8-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473619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4351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8-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6934200" cy="439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a:latin typeface="Arial" charset="0"/>
              </a:rPr>
              <a:t>Figure 8.5 </a:t>
            </a:r>
            <a:r>
              <a:rPr lang="en-US" sz="1100" i="1">
                <a:latin typeface="Arial" charset="0"/>
              </a:rPr>
              <a:t> Genomes 3 </a:t>
            </a:r>
            <a:r>
              <a:rPr lang="en-US" sz="1100">
                <a:latin typeface="Arial" charset="0"/>
              </a:rPr>
              <a:t>(© Garland Science 2007)</a:t>
            </a:r>
          </a:p>
        </p:txBody>
      </p:sp>
      <p:sp>
        <p:nvSpPr>
          <p:cNvPr id="4" name="TextBox 3"/>
          <p:cNvSpPr txBox="1"/>
          <p:nvPr/>
        </p:nvSpPr>
        <p:spPr>
          <a:xfrm>
            <a:off x="0" y="152400"/>
            <a:ext cx="9144000" cy="646331"/>
          </a:xfrm>
          <a:prstGeom prst="rect">
            <a:avLst/>
          </a:prstGeom>
          <a:noFill/>
        </p:spPr>
        <p:txBody>
          <a:bodyPr wrap="square" rtlCol="0">
            <a:spAutoFit/>
          </a:bodyPr>
          <a:lstStyle/>
          <a:p>
            <a:pPr algn="ctr"/>
            <a:r>
              <a:rPr lang="en-US" sz="3600" i="1" dirty="0" smtClean="0"/>
              <a:t>E. coli </a:t>
            </a:r>
            <a:r>
              <a:rPr lang="en-US" sz="3600" dirty="0" smtClean="0"/>
              <a:t>genome organization</a:t>
            </a:r>
            <a:endParaRPr lang="en-US" sz="3600" dirty="0"/>
          </a:p>
        </p:txBody>
      </p:sp>
      <p:sp>
        <p:nvSpPr>
          <p:cNvPr id="5" name="Rectangle 4"/>
          <p:cNvSpPr/>
          <p:nvPr/>
        </p:nvSpPr>
        <p:spPr>
          <a:xfrm>
            <a:off x="4267200" y="1382486"/>
            <a:ext cx="4572000" cy="1477328"/>
          </a:xfrm>
          <a:prstGeom prst="rect">
            <a:avLst/>
          </a:prstGeom>
        </p:spPr>
        <p:txBody>
          <a:bodyPr>
            <a:spAutoFit/>
          </a:bodyPr>
          <a:lstStyle/>
          <a:p>
            <a:r>
              <a:rPr lang="en-US" dirty="0"/>
              <a:t>E.coli chromosomes have about 4.7 x 10</a:t>
            </a:r>
            <a:r>
              <a:rPr lang="en-US" baseline="30000" dirty="0"/>
              <a:t>6</a:t>
            </a:r>
            <a:r>
              <a:rPr lang="en-US" dirty="0"/>
              <a:t> base pairs which results in a length of 1.6 mm. An E.coli cell, however is only 0.002 mm long . That explains why the DNA must be folded in order to fit into the cell.</a:t>
            </a:r>
          </a:p>
        </p:txBody>
      </p:sp>
    </p:spTree>
    <p:extLst>
      <p:ext uri="{BB962C8B-B14F-4D97-AF65-F5344CB8AC3E}">
        <p14:creationId xmlns:p14="http://schemas.microsoft.com/office/powerpoint/2010/main" val="2587198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09600" y="1981200"/>
            <a:ext cx="8229600" cy="3962400"/>
            <a:chOff x="685800" y="1676400"/>
            <a:chExt cx="7620000" cy="3352800"/>
          </a:xfrm>
        </p:grpSpPr>
        <p:grpSp>
          <p:nvGrpSpPr>
            <p:cNvPr id="12" name="Group 11"/>
            <p:cNvGrpSpPr/>
            <p:nvPr/>
          </p:nvGrpSpPr>
          <p:grpSpPr>
            <a:xfrm>
              <a:off x="685800" y="1676400"/>
              <a:ext cx="7620000" cy="3352800"/>
              <a:chOff x="0" y="1676400"/>
              <a:chExt cx="7620000" cy="3352800"/>
            </a:xfrm>
          </p:grpSpPr>
          <p:pic>
            <p:nvPicPr>
              <p:cNvPr id="2" name="Picture 1"/>
              <p:cNvPicPr>
                <a:picLocks noChangeAspect="1"/>
              </p:cNvPicPr>
              <p:nvPr/>
            </p:nvPicPr>
            <p:blipFill rotWithShape="1">
              <a:blip r:embed="rId2"/>
              <a:srcRect t="27778" r="18333" b="26667"/>
              <a:stretch/>
            </p:blipFill>
            <p:spPr>
              <a:xfrm>
                <a:off x="0" y="1905000"/>
                <a:ext cx="7467600" cy="3124200"/>
              </a:xfrm>
              <a:prstGeom prst="rect">
                <a:avLst/>
              </a:prstGeom>
            </p:spPr>
          </p:pic>
          <p:sp>
            <p:nvSpPr>
              <p:cNvPr id="3" name="Rectangle 2"/>
              <p:cNvSpPr/>
              <p:nvPr/>
            </p:nvSpPr>
            <p:spPr>
              <a:xfrm>
                <a:off x="3276600" y="2438400"/>
                <a:ext cx="6858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72868" y="2231702"/>
                <a:ext cx="1248799" cy="312512"/>
              </a:xfrm>
              <a:prstGeom prst="rect">
                <a:avLst/>
              </a:prstGeom>
              <a:noFill/>
            </p:spPr>
            <p:txBody>
              <a:bodyPr wrap="none" rtlCol="0">
                <a:spAutoFit/>
              </a:bodyPr>
              <a:lstStyle/>
              <a:p>
                <a:r>
                  <a:rPr lang="en-US" b="1" dirty="0" smtClean="0"/>
                  <a:t>Protein core</a:t>
                </a:r>
                <a:endParaRPr lang="en-US" b="1" dirty="0"/>
              </a:p>
            </p:txBody>
          </p:sp>
          <p:sp>
            <p:nvSpPr>
              <p:cNvPr id="6" name="Rectangle 5"/>
              <p:cNvSpPr/>
              <p:nvPr/>
            </p:nvSpPr>
            <p:spPr>
              <a:xfrm>
                <a:off x="3200400" y="2913048"/>
                <a:ext cx="482904"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cxnSp>
            <p:nvCxnSpPr>
              <p:cNvPr id="8" name="Straight Connector 7"/>
              <p:cNvCxnSpPr/>
              <p:nvPr/>
            </p:nvCxnSpPr>
            <p:spPr>
              <a:xfrm flipV="1">
                <a:off x="3327616" y="2587390"/>
                <a:ext cx="76200" cy="5069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858000" y="1676400"/>
                <a:ext cx="762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81800" y="4648200"/>
                <a:ext cx="7620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15000" y="3657600"/>
                <a:ext cx="17526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413148" y="3467100"/>
              <a:ext cx="545557" cy="510015"/>
              <a:chOff x="3413148" y="3467100"/>
              <a:chExt cx="545557" cy="510015"/>
            </a:xfrm>
          </p:grpSpPr>
          <p:sp>
            <p:nvSpPr>
              <p:cNvPr id="13" name="Oval 12"/>
              <p:cNvSpPr/>
              <p:nvPr/>
            </p:nvSpPr>
            <p:spPr>
              <a:xfrm>
                <a:off x="3596754" y="3467100"/>
                <a:ext cx="228600" cy="190500"/>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6361057">
                <a:off x="3749155" y="3519914"/>
                <a:ext cx="228600" cy="190500"/>
              </a:xfrm>
              <a:prstGeom prst="ellipse">
                <a:avLst/>
              </a:prstGeom>
              <a:solidFill>
                <a:srgbClr val="FFC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16361057">
                <a:off x="3440170" y="3519915"/>
                <a:ext cx="228600" cy="190500"/>
              </a:xfrm>
              <a:prstGeom prst="ellipse">
                <a:avLst/>
              </a:prstGeom>
              <a:solidFill>
                <a:srgbClr val="FFC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413148" y="3667980"/>
                <a:ext cx="228600" cy="190500"/>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844583">
                <a:off x="3717894" y="3741286"/>
                <a:ext cx="236231" cy="190500"/>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rot="16361057">
                <a:off x="3513647" y="3767565"/>
                <a:ext cx="228600" cy="190500"/>
              </a:xfrm>
              <a:prstGeom prst="ellipse">
                <a:avLst/>
              </a:prstGeom>
              <a:solidFill>
                <a:srgbClr val="FFC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67376" y="3508222"/>
              <a:ext cx="545557" cy="510015"/>
              <a:chOff x="3413148" y="3467100"/>
              <a:chExt cx="545557" cy="510015"/>
            </a:xfrm>
          </p:grpSpPr>
          <p:sp>
            <p:nvSpPr>
              <p:cNvPr id="21" name="Oval 20"/>
              <p:cNvSpPr/>
              <p:nvPr/>
            </p:nvSpPr>
            <p:spPr>
              <a:xfrm>
                <a:off x="3596754" y="3467100"/>
                <a:ext cx="228600" cy="190500"/>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16361057">
                <a:off x="3749155" y="3519914"/>
                <a:ext cx="228600" cy="190500"/>
              </a:xfrm>
              <a:prstGeom prst="ellipse">
                <a:avLst/>
              </a:prstGeom>
              <a:solidFill>
                <a:srgbClr val="FFC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rot="16361057">
                <a:off x="3440170" y="3519915"/>
                <a:ext cx="228600" cy="190500"/>
              </a:xfrm>
              <a:prstGeom prst="ellipse">
                <a:avLst/>
              </a:prstGeom>
              <a:solidFill>
                <a:srgbClr val="FFC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413148" y="3667980"/>
                <a:ext cx="228600" cy="190500"/>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rot="19844583">
                <a:off x="3717894" y="3741286"/>
                <a:ext cx="236231" cy="190500"/>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rot="16361057">
                <a:off x="3513647" y="3767565"/>
                <a:ext cx="228600" cy="190500"/>
              </a:xfrm>
              <a:prstGeom prst="ellipse">
                <a:avLst/>
              </a:prstGeom>
              <a:solidFill>
                <a:srgbClr val="FFC00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8" name="TextBox 27"/>
          <p:cNvSpPr txBox="1"/>
          <p:nvPr/>
        </p:nvSpPr>
        <p:spPr>
          <a:xfrm>
            <a:off x="0" y="152400"/>
            <a:ext cx="9144000" cy="2185214"/>
          </a:xfrm>
          <a:prstGeom prst="rect">
            <a:avLst/>
          </a:prstGeom>
          <a:noFill/>
        </p:spPr>
        <p:txBody>
          <a:bodyPr wrap="square" rtlCol="0">
            <a:spAutoFit/>
          </a:bodyPr>
          <a:lstStyle/>
          <a:p>
            <a:pPr algn="ctr"/>
            <a:r>
              <a:rPr lang="en-US" sz="3600" dirty="0" smtClean="0"/>
              <a:t>Bacterial genome undergoes simple and minimal packaging</a:t>
            </a:r>
          </a:p>
          <a:p>
            <a:pPr algn="ctr"/>
            <a:endParaRPr lang="en-US" sz="3600" dirty="0" smtClean="0"/>
          </a:p>
          <a:p>
            <a:pPr algn="ctr"/>
            <a:r>
              <a:rPr lang="en-US" sz="2800" b="1" i="1" dirty="0" smtClean="0"/>
              <a:t>E. coli </a:t>
            </a:r>
            <a:r>
              <a:rPr lang="en-US" sz="2800" b="1" dirty="0" smtClean="0"/>
              <a:t>genome nucleoid structure</a:t>
            </a:r>
            <a:endParaRPr lang="en-US" sz="2800" b="1" dirty="0"/>
          </a:p>
        </p:txBody>
      </p:sp>
    </p:spTree>
    <p:extLst>
      <p:ext uri="{BB962C8B-B14F-4D97-AF65-F5344CB8AC3E}">
        <p14:creationId xmlns:p14="http://schemas.microsoft.com/office/powerpoint/2010/main" val="37881830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2400"/>
            <a:ext cx="9144000" cy="646331"/>
          </a:xfrm>
          <a:prstGeom prst="rect">
            <a:avLst/>
          </a:prstGeom>
          <a:noFill/>
        </p:spPr>
        <p:txBody>
          <a:bodyPr wrap="square" rtlCol="0">
            <a:spAutoFit/>
          </a:bodyPr>
          <a:lstStyle/>
          <a:p>
            <a:pPr algn="ctr"/>
            <a:r>
              <a:rPr lang="en-US" sz="3600" dirty="0" smtClean="0"/>
              <a:t>Chromosome number and types</a:t>
            </a:r>
            <a:endParaRPr lang="en-US" sz="36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1" y="914400"/>
            <a:ext cx="4762919"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29438" y="3940628"/>
            <a:ext cx="4343400" cy="304800"/>
          </a:xfrm>
          <a:prstGeom prst="rect">
            <a:avLst/>
          </a:prstGeom>
          <a:solidFill>
            <a:schemeClr val="tx2">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3757" y="1377164"/>
            <a:ext cx="4304043" cy="2600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49359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218"/>
          <a:stretch/>
        </p:blipFill>
        <p:spPr bwMode="auto">
          <a:xfrm>
            <a:off x="139247" y="1654491"/>
            <a:ext cx="8928553" cy="3831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0" y="152400"/>
            <a:ext cx="9144000" cy="1200329"/>
          </a:xfrm>
          <a:prstGeom prst="rect">
            <a:avLst/>
          </a:prstGeom>
          <a:noFill/>
        </p:spPr>
        <p:txBody>
          <a:bodyPr wrap="square" rtlCol="0">
            <a:spAutoFit/>
          </a:bodyPr>
          <a:lstStyle/>
          <a:p>
            <a:pPr algn="ctr"/>
            <a:r>
              <a:rPr lang="en-US" sz="3600" dirty="0"/>
              <a:t>Karyotyping reveals an individual’s diploid complement of chromosomes</a:t>
            </a:r>
          </a:p>
        </p:txBody>
      </p:sp>
    </p:spTree>
    <p:extLst>
      <p:ext uri="{BB962C8B-B14F-4D97-AF65-F5344CB8AC3E}">
        <p14:creationId xmlns:p14="http://schemas.microsoft.com/office/powerpoint/2010/main" val="15086562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ML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4038600" cy="398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
          <p:cNvSpPr txBox="1">
            <a:spLocks noChangeArrowheads="1"/>
          </p:cNvSpPr>
          <p:nvPr/>
        </p:nvSpPr>
        <p:spPr bwMode="auto">
          <a:xfrm>
            <a:off x="181791" y="5715000"/>
            <a:ext cx="428461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altLang="en-US" sz="2000" b="1" dirty="0"/>
              <a:t>Philadelphia Chromosome - CML</a:t>
            </a:r>
          </a:p>
        </p:txBody>
      </p:sp>
      <p:sp>
        <p:nvSpPr>
          <p:cNvPr id="4" name="Rectangle 3"/>
          <p:cNvSpPr/>
          <p:nvPr/>
        </p:nvSpPr>
        <p:spPr>
          <a:xfrm>
            <a:off x="1037351" y="903288"/>
            <a:ext cx="2449581" cy="369332"/>
          </a:xfrm>
          <a:prstGeom prst="rect">
            <a:avLst/>
          </a:prstGeom>
        </p:spPr>
        <p:txBody>
          <a:bodyPr wrap="none">
            <a:spAutoFit/>
          </a:bodyPr>
          <a:lstStyle/>
          <a:p>
            <a:r>
              <a:rPr lang="en-US" altLang="en-US" b="1" dirty="0"/>
              <a:t>Myelogenous leukemia </a:t>
            </a:r>
            <a:endParaRPr lang="en-US" b="1" dirty="0"/>
          </a:p>
        </p:txBody>
      </p:sp>
      <p:pic>
        <p:nvPicPr>
          <p:cNvPr id="5" name="Picture 4"/>
          <p:cNvPicPr>
            <a:picLocks noChangeAspect="1"/>
          </p:cNvPicPr>
          <p:nvPr/>
        </p:nvPicPr>
        <p:blipFill>
          <a:blip r:embed="rId3"/>
          <a:stretch>
            <a:fillRect/>
          </a:stretch>
        </p:blipFill>
        <p:spPr>
          <a:xfrm>
            <a:off x="5105400" y="1244317"/>
            <a:ext cx="3588531" cy="4322246"/>
          </a:xfrm>
          <a:prstGeom prst="rect">
            <a:avLst/>
          </a:prstGeom>
        </p:spPr>
      </p:pic>
    </p:spTree>
    <p:extLst>
      <p:ext uri="{BB962C8B-B14F-4D97-AF65-F5344CB8AC3E}">
        <p14:creationId xmlns:p14="http://schemas.microsoft.com/office/powerpoint/2010/main" val="1178850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52400"/>
            <a:ext cx="9144000" cy="646331"/>
          </a:xfrm>
          <a:prstGeom prst="rect">
            <a:avLst/>
          </a:prstGeom>
          <a:noFill/>
        </p:spPr>
        <p:txBody>
          <a:bodyPr wrap="square" rtlCol="0">
            <a:spAutoFit/>
          </a:bodyPr>
          <a:lstStyle/>
          <a:p>
            <a:pPr algn="ctr"/>
            <a:r>
              <a:rPr lang="en-US" sz="3600" dirty="0"/>
              <a:t>The </a:t>
            </a:r>
            <a:r>
              <a:rPr lang="en-US" sz="3600" dirty="0" smtClean="0"/>
              <a:t>eukaryotic cell cycle</a:t>
            </a:r>
            <a:endParaRPr lang="en-US" sz="3600" dirty="0"/>
          </a:p>
        </p:txBody>
      </p:sp>
      <p:pic>
        <p:nvPicPr>
          <p:cNvPr id="6" name="Picture 2" descr="Figure 18-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893757"/>
            <a:ext cx="7435850" cy="565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3950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5343" y="0"/>
            <a:ext cx="7104857"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115343" y="4114799"/>
            <a:ext cx="1923257" cy="2409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525" y="144959"/>
            <a:ext cx="9134475" cy="646331"/>
          </a:xfrm>
          <a:prstGeom prst="rect">
            <a:avLst/>
          </a:prstGeom>
          <a:noFill/>
        </p:spPr>
        <p:txBody>
          <a:bodyPr wrap="square" rtlCol="0">
            <a:spAutoFit/>
          </a:bodyPr>
          <a:lstStyle/>
          <a:p>
            <a:pPr algn="ctr"/>
            <a:r>
              <a:rPr lang="en-US" sz="3600" dirty="0" smtClean="0"/>
              <a:t>Nucleotide</a:t>
            </a:r>
            <a:endParaRPr lang="en-US" sz="3600" dirty="0"/>
          </a:p>
        </p:txBody>
      </p:sp>
      <p:sp>
        <p:nvSpPr>
          <p:cNvPr id="5" name="TextBox 4"/>
          <p:cNvSpPr txBox="1"/>
          <p:nvPr/>
        </p:nvSpPr>
        <p:spPr>
          <a:xfrm>
            <a:off x="94257" y="3962400"/>
            <a:ext cx="3868143" cy="2246769"/>
          </a:xfrm>
          <a:prstGeom prst="rect">
            <a:avLst/>
          </a:prstGeom>
          <a:noFill/>
        </p:spPr>
        <p:txBody>
          <a:bodyPr wrap="square" rtlCol="0">
            <a:spAutoFit/>
          </a:bodyPr>
          <a:lstStyle/>
          <a:p>
            <a:pPr marL="457200" indent="-457200">
              <a:buFont typeface="Arial" pitchFamily="34" charset="0"/>
              <a:buChar char="•"/>
            </a:pPr>
            <a:r>
              <a:rPr lang="en-US" sz="2800" dirty="0" smtClean="0"/>
              <a:t>Energy carriers </a:t>
            </a:r>
          </a:p>
          <a:p>
            <a:pPr marL="457200" indent="-457200">
              <a:buFont typeface="Arial" pitchFamily="34" charset="0"/>
              <a:buChar char="•"/>
            </a:pPr>
            <a:r>
              <a:rPr lang="en-US" sz="2800" dirty="0" smtClean="0"/>
              <a:t>Enzyme helpers </a:t>
            </a:r>
          </a:p>
          <a:p>
            <a:pPr marL="457200" indent="-457200">
              <a:buFont typeface="Arial" pitchFamily="34" charset="0"/>
              <a:buChar char="•"/>
            </a:pPr>
            <a:r>
              <a:rPr lang="en-US" sz="2800" dirty="0" smtClean="0"/>
              <a:t>Chemical messengers</a:t>
            </a:r>
            <a:endParaRPr lang="en-US" sz="2800" dirty="0"/>
          </a:p>
          <a:p>
            <a:pPr marL="457200" indent="-457200">
              <a:buFont typeface="Arial" pitchFamily="34" charset="0"/>
              <a:buChar char="•"/>
            </a:pPr>
            <a:r>
              <a:rPr lang="en-US" sz="2800" dirty="0" smtClean="0"/>
              <a:t>Subunits </a:t>
            </a:r>
            <a:r>
              <a:rPr lang="en-US" sz="2800" dirty="0"/>
              <a:t>of DNA and RNA</a:t>
            </a:r>
          </a:p>
        </p:txBody>
      </p:sp>
    </p:spTree>
    <p:extLst>
      <p:ext uri="{BB962C8B-B14F-4D97-AF65-F5344CB8AC3E}">
        <p14:creationId xmlns:p14="http://schemas.microsoft.com/office/powerpoint/2010/main" val="3961667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646331"/>
          </a:xfrm>
          <a:prstGeom prst="rect">
            <a:avLst/>
          </a:prstGeom>
          <a:noFill/>
        </p:spPr>
        <p:txBody>
          <a:bodyPr wrap="square" rtlCol="0">
            <a:spAutoFit/>
          </a:bodyPr>
          <a:lstStyle/>
          <a:p>
            <a:pPr algn="ctr"/>
            <a:r>
              <a:rPr lang="en-US" sz="3600" dirty="0" smtClean="0"/>
              <a:t>Storage </a:t>
            </a:r>
            <a:r>
              <a:rPr lang="en-US" sz="3600" dirty="0"/>
              <a:t>and transfer of genetic information</a:t>
            </a:r>
          </a:p>
        </p:txBody>
      </p:sp>
      <p:pic>
        <p:nvPicPr>
          <p:cNvPr id="4" name="Picture 6" descr="C:\Users\Sougata\Desktop\Central_Dogma_of_Molecular_Biochemistry_with_Enzym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914400"/>
            <a:ext cx="4467325" cy="53851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65473" y="3027865"/>
            <a:ext cx="4426127" cy="1077218"/>
          </a:xfrm>
          <a:prstGeom prst="rect">
            <a:avLst/>
          </a:prstGeom>
          <a:noFill/>
        </p:spPr>
        <p:txBody>
          <a:bodyPr wrap="square" rtlCol="0">
            <a:spAutoFit/>
          </a:bodyPr>
          <a:lstStyle/>
          <a:p>
            <a:r>
              <a:rPr lang="en-US" sz="3200" dirty="0" smtClean="0"/>
              <a:t>Central dogma of transfer of genetic information</a:t>
            </a:r>
            <a:endParaRPr lang="en-US" sz="3200" dirty="0"/>
          </a:p>
        </p:txBody>
      </p:sp>
      <p:sp>
        <p:nvSpPr>
          <p:cNvPr id="5" name="Rectangle 4"/>
          <p:cNvSpPr/>
          <p:nvPr/>
        </p:nvSpPr>
        <p:spPr>
          <a:xfrm>
            <a:off x="9525" y="6465332"/>
            <a:ext cx="7086600" cy="369332"/>
          </a:xfrm>
          <a:prstGeom prst="rect">
            <a:avLst/>
          </a:prstGeom>
        </p:spPr>
        <p:txBody>
          <a:bodyPr wrap="square">
            <a:spAutoFit/>
          </a:bodyPr>
          <a:lstStyle/>
          <a:p>
            <a:r>
              <a:rPr lang="en-US" dirty="0"/>
              <a:t>https://en.wikipedia.org/wiki/Central_dogma_of_molecular_biology</a:t>
            </a:r>
          </a:p>
        </p:txBody>
      </p:sp>
    </p:spTree>
    <p:extLst>
      <p:ext uri="{BB962C8B-B14F-4D97-AF65-F5344CB8AC3E}">
        <p14:creationId xmlns:p14="http://schemas.microsoft.com/office/powerpoint/2010/main" val="436416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File:Extended Central Dogma with Enzymes.jpg"/>
          <p:cNvSpPr>
            <a:spLocks noChangeAspect="1" noChangeArrowheads="1"/>
          </p:cNvSpPr>
          <p:nvPr/>
        </p:nvSpPr>
        <p:spPr bwMode="auto">
          <a:xfrm>
            <a:off x="155575" y="-1774825"/>
            <a:ext cx="7258050" cy="3705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3" name="Picture 5" descr="C:\Users\Sougata\Desktop\Extended_Central_Dogma_with_Enzymes.jpg"/>
          <p:cNvPicPr>
            <a:picLocks noChangeAspect="1" noChangeArrowheads="1"/>
          </p:cNvPicPr>
          <p:nvPr/>
        </p:nvPicPr>
        <p:blipFill rotWithShape="1">
          <a:blip r:embed="rId2">
            <a:extLst>
              <a:ext uri="{28A0092B-C50C-407E-A947-70E740481C1C}">
                <a14:useLocalDpi xmlns:a14="http://schemas.microsoft.com/office/drawing/2010/main" val="0"/>
              </a:ext>
            </a:extLst>
          </a:blip>
          <a:srcRect r="5667"/>
          <a:stretch/>
        </p:blipFill>
        <p:spPr bwMode="auto">
          <a:xfrm>
            <a:off x="9525" y="1066800"/>
            <a:ext cx="9136178"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525" y="144959"/>
            <a:ext cx="9134475" cy="646331"/>
          </a:xfrm>
          <a:prstGeom prst="rect">
            <a:avLst/>
          </a:prstGeom>
          <a:noFill/>
        </p:spPr>
        <p:txBody>
          <a:bodyPr wrap="square" rtlCol="0">
            <a:spAutoFit/>
          </a:bodyPr>
          <a:lstStyle/>
          <a:p>
            <a:pPr algn="ctr"/>
            <a:r>
              <a:rPr lang="en-US" sz="3600" dirty="0" smtClean="0"/>
              <a:t>Updated central dogma</a:t>
            </a:r>
            <a:endParaRPr lang="en-US" sz="3600" dirty="0"/>
          </a:p>
        </p:txBody>
      </p:sp>
      <p:sp>
        <p:nvSpPr>
          <p:cNvPr id="3" name="TextBox 2"/>
          <p:cNvSpPr txBox="1"/>
          <p:nvPr/>
        </p:nvSpPr>
        <p:spPr>
          <a:xfrm>
            <a:off x="155575" y="3907580"/>
            <a:ext cx="671979" cy="369332"/>
          </a:xfrm>
          <a:prstGeom prst="rect">
            <a:avLst/>
          </a:prstGeom>
          <a:noFill/>
        </p:spPr>
        <p:txBody>
          <a:bodyPr wrap="none" rtlCol="0">
            <a:spAutoFit/>
          </a:bodyPr>
          <a:lstStyle/>
          <a:p>
            <a:r>
              <a:rPr lang="en-US" b="1" dirty="0" smtClean="0"/>
              <a:t>(HIV)</a:t>
            </a:r>
            <a:endParaRPr lang="en-US" b="1" dirty="0"/>
          </a:p>
        </p:txBody>
      </p:sp>
      <p:sp>
        <p:nvSpPr>
          <p:cNvPr id="4" name="Rectangle 3"/>
          <p:cNvSpPr/>
          <p:nvPr/>
        </p:nvSpPr>
        <p:spPr>
          <a:xfrm>
            <a:off x="9525" y="6465332"/>
            <a:ext cx="7086600" cy="369332"/>
          </a:xfrm>
          <a:prstGeom prst="rect">
            <a:avLst/>
          </a:prstGeom>
        </p:spPr>
        <p:txBody>
          <a:bodyPr wrap="square">
            <a:spAutoFit/>
          </a:bodyPr>
          <a:lstStyle/>
          <a:p>
            <a:r>
              <a:rPr lang="en-US" dirty="0"/>
              <a:t>https://en.wikipedia.org/wiki/Central_dogma_of_molecular_biology</a:t>
            </a:r>
          </a:p>
        </p:txBody>
      </p:sp>
    </p:spTree>
    <p:extLst>
      <p:ext uri="{BB962C8B-B14F-4D97-AF65-F5344CB8AC3E}">
        <p14:creationId xmlns:p14="http://schemas.microsoft.com/office/powerpoint/2010/main" val="14652229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2659559"/>
            <a:ext cx="2731197" cy="769441"/>
          </a:xfrm>
          <a:prstGeom prst="rect">
            <a:avLst/>
          </a:prstGeom>
          <a:noFill/>
        </p:spPr>
        <p:txBody>
          <a:bodyPr wrap="none" rtlCol="0">
            <a:spAutoFit/>
          </a:bodyPr>
          <a:lstStyle/>
          <a:p>
            <a:r>
              <a:rPr lang="en-US" sz="4400" dirty="0" smtClean="0"/>
              <a:t>Replication</a:t>
            </a:r>
            <a:endParaRPr lang="en-US" sz="4400" dirty="0"/>
          </a:p>
        </p:txBody>
      </p:sp>
    </p:spTree>
    <p:extLst>
      <p:ext uri="{BB962C8B-B14F-4D97-AF65-F5344CB8AC3E}">
        <p14:creationId xmlns:p14="http://schemas.microsoft.com/office/powerpoint/2010/main" val="25197399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940"/>
            <a:ext cx="3027872"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152400"/>
            <a:ext cx="9144000" cy="646331"/>
          </a:xfrm>
          <a:prstGeom prst="rect">
            <a:avLst/>
          </a:prstGeom>
          <a:noFill/>
        </p:spPr>
        <p:txBody>
          <a:bodyPr wrap="square" rtlCol="0">
            <a:spAutoFit/>
          </a:bodyPr>
          <a:lstStyle/>
          <a:p>
            <a:pPr algn="ctr"/>
            <a:r>
              <a:rPr lang="en-US" sz="3600" dirty="0" smtClean="0"/>
              <a:t>DNA replication</a:t>
            </a:r>
            <a:endParaRPr lang="en-US" sz="3600" dirty="0"/>
          </a:p>
        </p:txBody>
      </p:sp>
      <p:sp>
        <p:nvSpPr>
          <p:cNvPr id="2" name="Rectangle 1"/>
          <p:cNvSpPr/>
          <p:nvPr/>
        </p:nvSpPr>
        <p:spPr>
          <a:xfrm>
            <a:off x="4419600" y="1828800"/>
            <a:ext cx="4495800" cy="2246769"/>
          </a:xfrm>
          <a:prstGeom prst="rect">
            <a:avLst/>
          </a:prstGeom>
        </p:spPr>
        <p:txBody>
          <a:bodyPr wrap="square">
            <a:spAutoFit/>
          </a:bodyPr>
          <a:lstStyle/>
          <a:p>
            <a:r>
              <a:rPr lang="en-US" sz="2800" dirty="0"/>
              <a:t>DNA </a:t>
            </a:r>
            <a:r>
              <a:rPr lang="en-US" sz="2800" dirty="0" smtClean="0"/>
              <a:t>replication:</a:t>
            </a:r>
            <a:endParaRPr lang="en-US" sz="2800" dirty="0"/>
          </a:p>
          <a:p>
            <a:r>
              <a:rPr lang="en-US" sz="2800" dirty="0"/>
              <a:t>Each strand of a DNA double helix is copied; </a:t>
            </a:r>
            <a:r>
              <a:rPr lang="en-US" sz="2800" dirty="0" smtClean="0"/>
              <a:t>two double-stranded </a:t>
            </a:r>
            <a:r>
              <a:rPr lang="en-US" sz="2800" dirty="0"/>
              <a:t>DNA molecules result.</a:t>
            </a:r>
          </a:p>
        </p:txBody>
      </p:sp>
    </p:spTree>
    <p:extLst>
      <p:ext uri="{BB962C8B-B14F-4D97-AF65-F5344CB8AC3E}">
        <p14:creationId xmlns:p14="http://schemas.microsoft.com/office/powerpoint/2010/main" val="1670926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26440"/>
          <a:stretch/>
        </p:blipFill>
        <p:spPr bwMode="auto">
          <a:xfrm>
            <a:off x="1866296" y="1697466"/>
            <a:ext cx="6210904" cy="4091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reeform 5"/>
          <p:cNvSpPr/>
          <p:nvPr/>
        </p:nvSpPr>
        <p:spPr>
          <a:xfrm flipH="1">
            <a:off x="1719262" y="1805772"/>
            <a:ext cx="2852737" cy="1720494"/>
          </a:xfrm>
          <a:custGeom>
            <a:avLst/>
            <a:gdLst>
              <a:gd name="connsiteX0" fmla="*/ 174171 w 3081337"/>
              <a:gd name="connsiteY0" fmla="*/ 1077962 h 1393647"/>
              <a:gd name="connsiteX1" fmla="*/ 174171 w 3081337"/>
              <a:gd name="connsiteY1" fmla="*/ 1077962 h 1393647"/>
              <a:gd name="connsiteX2" fmla="*/ 97971 w 3081337"/>
              <a:gd name="connsiteY2" fmla="*/ 1023533 h 1393647"/>
              <a:gd name="connsiteX3" fmla="*/ 54428 w 3081337"/>
              <a:gd name="connsiteY3" fmla="*/ 958219 h 1393647"/>
              <a:gd name="connsiteX4" fmla="*/ 32657 w 3081337"/>
              <a:gd name="connsiteY4" fmla="*/ 936447 h 1393647"/>
              <a:gd name="connsiteX5" fmla="*/ 21771 w 3081337"/>
              <a:gd name="connsiteY5" fmla="*/ 892904 h 1393647"/>
              <a:gd name="connsiteX6" fmla="*/ 10885 w 3081337"/>
              <a:gd name="connsiteY6" fmla="*/ 860247 h 1393647"/>
              <a:gd name="connsiteX7" fmla="*/ 0 w 3081337"/>
              <a:gd name="connsiteY7" fmla="*/ 784047 h 1393647"/>
              <a:gd name="connsiteX8" fmla="*/ 10885 w 3081337"/>
              <a:gd name="connsiteY8" fmla="*/ 653419 h 1393647"/>
              <a:gd name="connsiteX9" fmla="*/ 21771 w 3081337"/>
              <a:gd name="connsiteY9" fmla="*/ 620762 h 1393647"/>
              <a:gd name="connsiteX10" fmla="*/ 54428 w 3081337"/>
              <a:gd name="connsiteY10" fmla="*/ 511904 h 1393647"/>
              <a:gd name="connsiteX11" fmla="*/ 97971 w 3081337"/>
              <a:gd name="connsiteY11" fmla="*/ 446590 h 1393647"/>
              <a:gd name="connsiteX12" fmla="*/ 119743 w 3081337"/>
              <a:gd name="connsiteY12" fmla="*/ 413933 h 1393647"/>
              <a:gd name="connsiteX13" fmla="*/ 152400 w 3081337"/>
              <a:gd name="connsiteY13" fmla="*/ 392162 h 1393647"/>
              <a:gd name="connsiteX14" fmla="*/ 195943 w 3081337"/>
              <a:gd name="connsiteY14" fmla="*/ 348619 h 1393647"/>
              <a:gd name="connsiteX15" fmla="*/ 272143 w 3081337"/>
              <a:gd name="connsiteY15" fmla="*/ 305076 h 1393647"/>
              <a:gd name="connsiteX16" fmla="*/ 326571 w 3081337"/>
              <a:gd name="connsiteY16" fmla="*/ 272419 h 1393647"/>
              <a:gd name="connsiteX17" fmla="*/ 381000 w 3081337"/>
              <a:gd name="connsiteY17" fmla="*/ 239762 h 1393647"/>
              <a:gd name="connsiteX18" fmla="*/ 511628 w 3081337"/>
              <a:gd name="connsiteY18" fmla="*/ 174447 h 1393647"/>
              <a:gd name="connsiteX19" fmla="*/ 544285 w 3081337"/>
              <a:gd name="connsiteY19" fmla="*/ 163562 h 1393647"/>
              <a:gd name="connsiteX20" fmla="*/ 576943 w 3081337"/>
              <a:gd name="connsiteY20" fmla="*/ 141790 h 1393647"/>
              <a:gd name="connsiteX21" fmla="*/ 609600 w 3081337"/>
              <a:gd name="connsiteY21" fmla="*/ 130904 h 1393647"/>
              <a:gd name="connsiteX22" fmla="*/ 696685 w 3081337"/>
              <a:gd name="connsiteY22" fmla="*/ 109133 h 1393647"/>
              <a:gd name="connsiteX23" fmla="*/ 729343 w 3081337"/>
              <a:gd name="connsiteY23" fmla="*/ 98247 h 1393647"/>
              <a:gd name="connsiteX24" fmla="*/ 925285 w 3081337"/>
              <a:gd name="connsiteY24" fmla="*/ 87362 h 1393647"/>
              <a:gd name="connsiteX25" fmla="*/ 968828 w 3081337"/>
              <a:gd name="connsiteY25" fmla="*/ 76476 h 1393647"/>
              <a:gd name="connsiteX26" fmla="*/ 1001485 w 3081337"/>
              <a:gd name="connsiteY26" fmla="*/ 65590 h 1393647"/>
              <a:gd name="connsiteX27" fmla="*/ 1208314 w 3081337"/>
              <a:gd name="connsiteY27" fmla="*/ 54704 h 1393647"/>
              <a:gd name="connsiteX28" fmla="*/ 1273628 w 3081337"/>
              <a:gd name="connsiteY28" fmla="*/ 43819 h 1393647"/>
              <a:gd name="connsiteX29" fmla="*/ 1306285 w 3081337"/>
              <a:gd name="connsiteY29" fmla="*/ 32933 h 1393647"/>
              <a:gd name="connsiteX30" fmla="*/ 1589314 w 3081337"/>
              <a:gd name="connsiteY30" fmla="*/ 22047 h 1393647"/>
              <a:gd name="connsiteX31" fmla="*/ 1850571 w 3081337"/>
              <a:gd name="connsiteY31" fmla="*/ 22047 h 1393647"/>
              <a:gd name="connsiteX32" fmla="*/ 1872343 w 3081337"/>
              <a:gd name="connsiteY32" fmla="*/ 43819 h 1393647"/>
              <a:gd name="connsiteX33" fmla="*/ 1926771 w 3081337"/>
              <a:gd name="connsiteY33" fmla="*/ 54704 h 1393647"/>
              <a:gd name="connsiteX34" fmla="*/ 1992085 w 3081337"/>
              <a:gd name="connsiteY34" fmla="*/ 76476 h 1393647"/>
              <a:gd name="connsiteX35" fmla="*/ 2024743 w 3081337"/>
              <a:gd name="connsiteY35" fmla="*/ 87362 h 1393647"/>
              <a:gd name="connsiteX36" fmla="*/ 2188028 w 3081337"/>
              <a:gd name="connsiteY36" fmla="*/ 98247 h 1393647"/>
              <a:gd name="connsiteX37" fmla="*/ 2220685 w 3081337"/>
              <a:gd name="connsiteY37" fmla="*/ 120019 h 1393647"/>
              <a:gd name="connsiteX38" fmla="*/ 2307771 w 3081337"/>
              <a:gd name="connsiteY38" fmla="*/ 152676 h 1393647"/>
              <a:gd name="connsiteX39" fmla="*/ 2351314 w 3081337"/>
              <a:gd name="connsiteY39" fmla="*/ 174447 h 1393647"/>
              <a:gd name="connsiteX40" fmla="*/ 2460171 w 3081337"/>
              <a:gd name="connsiteY40" fmla="*/ 185333 h 1393647"/>
              <a:gd name="connsiteX41" fmla="*/ 2492828 w 3081337"/>
              <a:gd name="connsiteY41" fmla="*/ 196219 h 1393647"/>
              <a:gd name="connsiteX42" fmla="*/ 2536371 w 3081337"/>
              <a:gd name="connsiteY42" fmla="*/ 217990 h 1393647"/>
              <a:gd name="connsiteX43" fmla="*/ 2579914 w 3081337"/>
              <a:gd name="connsiteY43" fmla="*/ 228876 h 1393647"/>
              <a:gd name="connsiteX44" fmla="*/ 2612571 w 3081337"/>
              <a:gd name="connsiteY44" fmla="*/ 250647 h 1393647"/>
              <a:gd name="connsiteX45" fmla="*/ 2656114 w 3081337"/>
              <a:gd name="connsiteY45" fmla="*/ 261533 h 1393647"/>
              <a:gd name="connsiteX46" fmla="*/ 2688771 w 3081337"/>
              <a:gd name="connsiteY46" fmla="*/ 294190 h 1393647"/>
              <a:gd name="connsiteX47" fmla="*/ 2721428 w 3081337"/>
              <a:gd name="connsiteY47" fmla="*/ 305076 h 1393647"/>
              <a:gd name="connsiteX48" fmla="*/ 2786743 w 3081337"/>
              <a:gd name="connsiteY48" fmla="*/ 348619 h 1393647"/>
              <a:gd name="connsiteX49" fmla="*/ 2830285 w 3081337"/>
              <a:gd name="connsiteY49" fmla="*/ 392162 h 1393647"/>
              <a:gd name="connsiteX50" fmla="*/ 2873828 w 3081337"/>
              <a:gd name="connsiteY50" fmla="*/ 403047 h 1393647"/>
              <a:gd name="connsiteX51" fmla="*/ 2895600 w 3081337"/>
              <a:gd name="connsiteY51" fmla="*/ 446590 h 1393647"/>
              <a:gd name="connsiteX52" fmla="*/ 3004457 w 3081337"/>
              <a:gd name="connsiteY52" fmla="*/ 533676 h 1393647"/>
              <a:gd name="connsiteX53" fmla="*/ 3037114 w 3081337"/>
              <a:gd name="connsiteY53" fmla="*/ 555447 h 1393647"/>
              <a:gd name="connsiteX54" fmla="*/ 3058885 w 3081337"/>
              <a:gd name="connsiteY54" fmla="*/ 577219 h 1393647"/>
              <a:gd name="connsiteX55" fmla="*/ 3080657 w 3081337"/>
              <a:gd name="connsiteY55" fmla="*/ 642533 h 1393647"/>
              <a:gd name="connsiteX56" fmla="*/ 3048000 w 3081337"/>
              <a:gd name="connsiteY56" fmla="*/ 762276 h 1393647"/>
              <a:gd name="connsiteX57" fmla="*/ 3037114 w 3081337"/>
              <a:gd name="connsiteY57" fmla="*/ 794933 h 1393647"/>
              <a:gd name="connsiteX58" fmla="*/ 3015343 w 3081337"/>
              <a:gd name="connsiteY58" fmla="*/ 827590 h 1393647"/>
              <a:gd name="connsiteX59" fmla="*/ 2971800 w 3081337"/>
              <a:gd name="connsiteY59" fmla="*/ 914676 h 1393647"/>
              <a:gd name="connsiteX60" fmla="*/ 2928257 w 3081337"/>
              <a:gd name="connsiteY60" fmla="*/ 1001762 h 1393647"/>
              <a:gd name="connsiteX61" fmla="*/ 2884714 w 3081337"/>
              <a:gd name="connsiteY61" fmla="*/ 1056190 h 1393647"/>
              <a:gd name="connsiteX62" fmla="*/ 2862943 w 3081337"/>
              <a:gd name="connsiteY62" fmla="*/ 1088847 h 1393647"/>
              <a:gd name="connsiteX63" fmla="*/ 2808514 w 3081337"/>
              <a:gd name="connsiteY63" fmla="*/ 1132390 h 1393647"/>
              <a:gd name="connsiteX64" fmla="*/ 2721428 w 3081337"/>
              <a:gd name="connsiteY64" fmla="*/ 1197704 h 1393647"/>
              <a:gd name="connsiteX65" fmla="*/ 2677885 w 3081337"/>
              <a:gd name="connsiteY65" fmla="*/ 1208590 h 1393647"/>
              <a:gd name="connsiteX66" fmla="*/ 2656114 w 3081337"/>
              <a:gd name="connsiteY66" fmla="*/ 1230362 h 1393647"/>
              <a:gd name="connsiteX67" fmla="*/ 2590800 w 3081337"/>
              <a:gd name="connsiteY67" fmla="*/ 1252133 h 1393647"/>
              <a:gd name="connsiteX68" fmla="*/ 2569028 w 3081337"/>
              <a:gd name="connsiteY68" fmla="*/ 1273904 h 1393647"/>
              <a:gd name="connsiteX69" fmla="*/ 2503714 w 3081337"/>
              <a:gd name="connsiteY69" fmla="*/ 1295676 h 1393647"/>
              <a:gd name="connsiteX70" fmla="*/ 2318657 w 3081337"/>
              <a:gd name="connsiteY70" fmla="*/ 1317447 h 1393647"/>
              <a:gd name="connsiteX71" fmla="*/ 2286000 w 3081337"/>
              <a:gd name="connsiteY71" fmla="*/ 1328333 h 1393647"/>
              <a:gd name="connsiteX72" fmla="*/ 2296885 w 3081337"/>
              <a:gd name="connsiteY72" fmla="*/ 1295676 h 1393647"/>
              <a:gd name="connsiteX73" fmla="*/ 2318657 w 3081337"/>
              <a:gd name="connsiteY73" fmla="*/ 1273904 h 1393647"/>
              <a:gd name="connsiteX74" fmla="*/ 2340428 w 3081337"/>
              <a:gd name="connsiteY74" fmla="*/ 1230362 h 1393647"/>
              <a:gd name="connsiteX75" fmla="*/ 2351314 w 3081337"/>
              <a:gd name="connsiteY75" fmla="*/ 990876 h 1393647"/>
              <a:gd name="connsiteX76" fmla="*/ 2307771 w 3081337"/>
              <a:gd name="connsiteY76" fmla="*/ 947333 h 1393647"/>
              <a:gd name="connsiteX77" fmla="*/ 2275114 w 3081337"/>
              <a:gd name="connsiteY77" fmla="*/ 914676 h 1393647"/>
              <a:gd name="connsiteX78" fmla="*/ 2253343 w 3081337"/>
              <a:gd name="connsiteY78" fmla="*/ 892904 h 1393647"/>
              <a:gd name="connsiteX79" fmla="*/ 2111828 w 3081337"/>
              <a:gd name="connsiteY79" fmla="*/ 860247 h 1393647"/>
              <a:gd name="connsiteX80" fmla="*/ 1970314 w 3081337"/>
              <a:gd name="connsiteY80" fmla="*/ 871133 h 1393647"/>
              <a:gd name="connsiteX81" fmla="*/ 1632857 w 3081337"/>
              <a:gd name="connsiteY81" fmla="*/ 892904 h 1393647"/>
              <a:gd name="connsiteX82" fmla="*/ 1567543 w 3081337"/>
              <a:gd name="connsiteY82" fmla="*/ 914676 h 1393647"/>
              <a:gd name="connsiteX83" fmla="*/ 1513114 w 3081337"/>
              <a:gd name="connsiteY83" fmla="*/ 958219 h 1393647"/>
              <a:gd name="connsiteX84" fmla="*/ 1447800 w 3081337"/>
              <a:gd name="connsiteY84" fmla="*/ 1056190 h 1393647"/>
              <a:gd name="connsiteX85" fmla="*/ 1404257 w 3081337"/>
              <a:gd name="connsiteY85" fmla="*/ 1121504 h 1393647"/>
              <a:gd name="connsiteX86" fmla="*/ 1393371 w 3081337"/>
              <a:gd name="connsiteY86" fmla="*/ 1154162 h 1393647"/>
              <a:gd name="connsiteX87" fmla="*/ 1349828 w 3081337"/>
              <a:gd name="connsiteY87" fmla="*/ 1382762 h 1393647"/>
              <a:gd name="connsiteX88" fmla="*/ 1306285 w 3081337"/>
              <a:gd name="connsiteY88" fmla="*/ 1393647 h 1393647"/>
              <a:gd name="connsiteX89" fmla="*/ 1230085 w 3081337"/>
              <a:gd name="connsiteY89" fmla="*/ 1382762 h 1393647"/>
              <a:gd name="connsiteX90" fmla="*/ 1186543 w 3081337"/>
              <a:gd name="connsiteY90" fmla="*/ 1371876 h 1393647"/>
              <a:gd name="connsiteX91" fmla="*/ 1045028 w 3081337"/>
              <a:gd name="connsiteY91" fmla="*/ 1360990 h 1393647"/>
              <a:gd name="connsiteX92" fmla="*/ 957943 w 3081337"/>
              <a:gd name="connsiteY92" fmla="*/ 1328333 h 1393647"/>
              <a:gd name="connsiteX93" fmla="*/ 925285 w 3081337"/>
              <a:gd name="connsiteY93" fmla="*/ 1317447 h 1393647"/>
              <a:gd name="connsiteX94" fmla="*/ 892628 w 3081337"/>
              <a:gd name="connsiteY94" fmla="*/ 1295676 h 1393647"/>
              <a:gd name="connsiteX95" fmla="*/ 762000 w 3081337"/>
              <a:gd name="connsiteY95" fmla="*/ 1284790 h 1393647"/>
              <a:gd name="connsiteX96" fmla="*/ 685800 w 3081337"/>
              <a:gd name="connsiteY96" fmla="*/ 1273904 h 1393647"/>
              <a:gd name="connsiteX97" fmla="*/ 653143 w 3081337"/>
              <a:gd name="connsiteY97" fmla="*/ 1252133 h 1393647"/>
              <a:gd name="connsiteX98" fmla="*/ 598714 w 3081337"/>
              <a:gd name="connsiteY98" fmla="*/ 1241247 h 1393647"/>
              <a:gd name="connsiteX99" fmla="*/ 555171 w 3081337"/>
              <a:gd name="connsiteY99" fmla="*/ 1230362 h 1393647"/>
              <a:gd name="connsiteX100" fmla="*/ 359228 w 3081337"/>
              <a:gd name="connsiteY100" fmla="*/ 1186819 h 1393647"/>
              <a:gd name="connsiteX101" fmla="*/ 304800 w 3081337"/>
              <a:gd name="connsiteY101" fmla="*/ 1165047 h 1393647"/>
              <a:gd name="connsiteX102" fmla="*/ 239485 w 3081337"/>
              <a:gd name="connsiteY102" fmla="*/ 1154162 h 1393647"/>
              <a:gd name="connsiteX103" fmla="*/ 185057 w 3081337"/>
              <a:gd name="connsiteY103" fmla="*/ 1110619 h 1393647"/>
              <a:gd name="connsiteX104" fmla="*/ 163285 w 3081337"/>
              <a:gd name="connsiteY104" fmla="*/ 1088847 h 1393647"/>
              <a:gd name="connsiteX105" fmla="*/ 108857 w 3081337"/>
              <a:gd name="connsiteY105" fmla="*/ 1056190 h 1393647"/>
              <a:gd name="connsiteX106" fmla="*/ 130628 w 3081337"/>
              <a:gd name="connsiteY106" fmla="*/ 1045304 h 1393647"/>
              <a:gd name="connsiteX107" fmla="*/ 10885 w 3081337"/>
              <a:gd name="connsiteY107" fmla="*/ 860247 h 1393647"/>
              <a:gd name="connsiteX108" fmla="*/ 174171 w 3081337"/>
              <a:gd name="connsiteY108" fmla="*/ 1077962 h 139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081337" h="1393647">
                <a:moveTo>
                  <a:pt x="174171" y="1077962"/>
                </a:moveTo>
                <a:lnTo>
                  <a:pt x="174171" y="1077962"/>
                </a:lnTo>
                <a:cubicBezTo>
                  <a:pt x="148771" y="1059819"/>
                  <a:pt x="120043" y="1045605"/>
                  <a:pt x="97971" y="1023533"/>
                </a:cubicBezTo>
                <a:cubicBezTo>
                  <a:pt x="79469" y="1005031"/>
                  <a:pt x="72930" y="976722"/>
                  <a:pt x="54428" y="958219"/>
                </a:cubicBezTo>
                <a:lnTo>
                  <a:pt x="32657" y="936447"/>
                </a:lnTo>
                <a:cubicBezTo>
                  <a:pt x="29028" y="921933"/>
                  <a:pt x="25881" y="907289"/>
                  <a:pt x="21771" y="892904"/>
                </a:cubicBezTo>
                <a:cubicBezTo>
                  <a:pt x="18619" y="881871"/>
                  <a:pt x="13135" y="871499"/>
                  <a:pt x="10885" y="860247"/>
                </a:cubicBezTo>
                <a:cubicBezTo>
                  <a:pt x="5853" y="835087"/>
                  <a:pt x="3628" y="809447"/>
                  <a:pt x="0" y="784047"/>
                </a:cubicBezTo>
                <a:cubicBezTo>
                  <a:pt x="3628" y="740504"/>
                  <a:pt x="5110" y="696729"/>
                  <a:pt x="10885" y="653419"/>
                </a:cubicBezTo>
                <a:cubicBezTo>
                  <a:pt x="12401" y="642045"/>
                  <a:pt x="18619" y="631795"/>
                  <a:pt x="21771" y="620762"/>
                </a:cubicBezTo>
                <a:cubicBezTo>
                  <a:pt x="29377" y="594141"/>
                  <a:pt x="41495" y="531303"/>
                  <a:pt x="54428" y="511904"/>
                </a:cubicBezTo>
                <a:lnTo>
                  <a:pt x="97971" y="446590"/>
                </a:lnTo>
                <a:cubicBezTo>
                  <a:pt x="105228" y="435704"/>
                  <a:pt x="108857" y="421190"/>
                  <a:pt x="119743" y="413933"/>
                </a:cubicBezTo>
                <a:cubicBezTo>
                  <a:pt x="130629" y="406676"/>
                  <a:pt x="142467" y="400676"/>
                  <a:pt x="152400" y="392162"/>
                </a:cubicBezTo>
                <a:cubicBezTo>
                  <a:pt x="167985" y="378804"/>
                  <a:pt x="178864" y="360005"/>
                  <a:pt x="195943" y="348619"/>
                </a:cubicBezTo>
                <a:cubicBezTo>
                  <a:pt x="242102" y="317845"/>
                  <a:pt x="216898" y="332698"/>
                  <a:pt x="272143" y="305076"/>
                </a:cubicBezTo>
                <a:cubicBezTo>
                  <a:pt x="327304" y="249912"/>
                  <a:pt x="255917" y="314811"/>
                  <a:pt x="326571" y="272419"/>
                </a:cubicBezTo>
                <a:cubicBezTo>
                  <a:pt x="401284" y="227592"/>
                  <a:pt x="288490" y="270597"/>
                  <a:pt x="381000" y="239762"/>
                </a:cubicBezTo>
                <a:cubicBezTo>
                  <a:pt x="465406" y="183491"/>
                  <a:pt x="421494" y="204492"/>
                  <a:pt x="511628" y="174447"/>
                </a:cubicBezTo>
                <a:lnTo>
                  <a:pt x="544285" y="163562"/>
                </a:lnTo>
                <a:cubicBezTo>
                  <a:pt x="555171" y="156305"/>
                  <a:pt x="565241" y="147641"/>
                  <a:pt x="576943" y="141790"/>
                </a:cubicBezTo>
                <a:cubicBezTo>
                  <a:pt x="587206" y="136658"/>
                  <a:pt x="598530" y="133923"/>
                  <a:pt x="609600" y="130904"/>
                </a:cubicBezTo>
                <a:cubicBezTo>
                  <a:pt x="638467" y="123031"/>
                  <a:pt x="668299" y="118595"/>
                  <a:pt x="696685" y="109133"/>
                </a:cubicBezTo>
                <a:cubicBezTo>
                  <a:pt x="707571" y="105504"/>
                  <a:pt x="717920" y="99335"/>
                  <a:pt x="729343" y="98247"/>
                </a:cubicBezTo>
                <a:cubicBezTo>
                  <a:pt x="794463" y="92045"/>
                  <a:pt x="859971" y="90990"/>
                  <a:pt x="925285" y="87362"/>
                </a:cubicBezTo>
                <a:cubicBezTo>
                  <a:pt x="939799" y="83733"/>
                  <a:pt x="954443" y="80586"/>
                  <a:pt x="968828" y="76476"/>
                </a:cubicBezTo>
                <a:cubicBezTo>
                  <a:pt x="979861" y="73324"/>
                  <a:pt x="990058" y="66629"/>
                  <a:pt x="1001485" y="65590"/>
                </a:cubicBezTo>
                <a:cubicBezTo>
                  <a:pt x="1070240" y="59339"/>
                  <a:pt x="1139371" y="58333"/>
                  <a:pt x="1208314" y="54704"/>
                </a:cubicBezTo>
                <a:cubicBezTo>
                  <a:pt x="1230085" y="51076"/>
                  <a:pt x="1252082" y="48607"/>
                  <a:pt x="1273628" y="43819"/>
                </a:cubicBezTo>
                <a:cubicBezTo>
                  <a:pt x="1284829" y="41330"/>
                  <a:pt x="1294838" y="33722"/>
                  <a:pt x="1306285" y="32933"/>
                </a:cubicBezTo>
                <a:cubicBezTo>
                  <a:pt x="1400474" y="26437"/>
                  <a:pt x="1494971" y="25676"/>
                  <a:pt x="1589314" y="22047"/>
                </a:cubicBezTo>
                <a:cubicBezTo>
                  <a:pt x="1687895" y="-10811"/>
                  <a:pt x="1653381" y="-3673"/>
                  <a:pt x="1850571" y="22047"/>
                </a:cubicBezTo>
                <a:cubicBezTo>
                  <a:pt x="1860748" y="23374"/>
                  <a:pt x="1862909" y="39776"/>
                  <a:pt x="1872343" y="43819"/>
                </a:cubicBezTo>
                <a:cubicBezTo>
                  <a:pt x="1889349" y="51107"/>
                  <a:pt x="1908921" y="49836"/>
                  <a:pt x="1926771" y="54704"/>
                </a:cubicBezTo>
                <a:cubicBezTo>
                  <a:pt x="1948911" y="60742"/>
                  <a:pt x="1970314" y="69219"/>
                  <a:pt x="1992085" y="76476"/>
                </a:cubicBezTo>
                <a:cubicBezTo>
                  <a:pt x="2002971" y="80105"/>
                  <a:pt x="2013294" y="86599"/>
                  <a:pt x="2024743" y="87362"/>
                </a:cubicBezTo>
                <a:lnTo>
                  <a:pt x="2188028" y="98247"/>
                </a:lnTo>
                <a:cubicBezTo>
                  <a:pt x="2198914" y="105504"/>
                  <a:pt x="2208983" y="114168"/>
                  <a:pt x="2220685" y="120019"/>
                </a:cubicBezTo>
                <a:cubicBezTo>
                  <a:pt x="2310869" y="165111"/>
                  <a:pt x="2241836" y="124418"/>
                  <a:pt x="2307771" y="152676"/>
                </a:cubicBezTo>
                <a:cubicBezTo>
                  <a:pt x="2322686" y="159068"/>
                  <a:pt x="2335447" y="171047"/>
                  <a:pt x="2351314" y="174447"/>
                </a:cubicBezTo>
                <a:cubicBezTo>
                  <a:pt x="2386971" y="182088"/>
                  <a:pt x="2423885" y="181704"/>
                  <a:pt x="2460171" y="185333"/>
                </a:cubicBezTo>
                <a:cubicBezTo>
                  <a:pt x="2471057" y="188962"/>
                  <a:pt x="2482281" y="191699"/>
                  <a:pt x="2492828" y="196219"/>
                </a:cubicBezTo>
                <a:cubicBezTo>
                  <a:pt x="2507743" y="202611"/>
                  <a:pt x="2521177" y="212292"/>
                  <a:pt x="2536371" y="217990"/>
                </a:cubicBezTo>
                <a:cubicBezTo>
                  <a:pt x="2550379" y="223243"/>
                  <a:pt x="2565400" y="225247"/>
                  <a:pt x="2579914" y="228876"/>
                </a:cubicBezTo>
                <a:cubicBezTo>
                  <a:pt x="2590800" y="236133"/>
                  <a:pt x="2600546" y="245493"/>
                  <a:pt x="2612571" y="250647"/>
                </a:cubicBezTo>
                <a:cubicBezTo>
                  <a:pt x="2626322" y="256540"/>
                  <a:pt x="2643124" y="254110"/>
                  <a:pt x="2656114" y="261533"/>
                </a:cubicBezTo>
                <a:cubicBezTo>
                  <a:pt x="2669480" y="269171"/>
                  <a:pt x="2675962" y="285651"/>
                  <a:pt x="2688771" y="294190"/>
                </a:cubicBezTo>
                <a:cubicBezTo>
                  <a:pt x="2698318" y="300555"/>
                  <a:pt x="2711397" y="299503"/>
                  <a:pt x="2721428" y="305076"/>
                </a:cubicBezTo>
                <a:cubicBezTo>
                  <a:pt x="2744301" y="317783"/>
                  <a:pt x="2768241" y="330116"/>
                  <a:pt x="2786743" y="348619"/>
                </a:cubicBezTo>
                <a:cubicBezTo>
                  <a:pt x="2801257" y="363133"/>
                  <a:pt x="2812879" y="381283"/>
                  <a:pt x="2830285" y="392162"/>
                </a:cubicBezTo>
                <a:cubicBezTo>
                  <a:pt x="2842972" y="400091"/>
                  <a:pt x="2859314" y="399419"/>
                  <a:pt x="2873828" y="403047"/>
                </a:cubicBezTo>
                <a:cubicBezTo>
                  <a:pt x="2881085" y="417561"/>
                  <a:pt x="2884819" y="434461"/>
                  <a:pt x="2895600" y="446590"/>
                </a:cubicBezTo>
                <a:cubicBezTo>
                  <a:pt x="2909580" y="462318"/>
                  <a:pt x="2980028" y="516227"/>
                  <a:pt x="3004457" y="533676"/>
                </a:cubicBezTo>
                <a:cubicBezTo>
                  <a:pt x="3015103" y="541280"/>
                  <a:pt x="3026898" y="547274"/>
                  <a:pt x="3037114" y="555447"/>
                </a:cubicBezTo>
                <a:cubicBezTo>
                  <a:pt x="3045128" y="561858"/>
                  <a:pt x="3051628" y="569962"/>
                  <a:pt x="3058885" y="577219"/>
                </a:cubicBezTo>
                <a:cubicBezTo>
                  <a:pt x="3066142" y="598990"/>
                  <a:pt x="3085158" y="620030"/>
                  <a:pt x="3080657" y="642533"/>
                </a:cubicBezTo>
                <a:cubicBezTo>
                  <a:pt x="3065271" y="719463"/>
                  <a:pt x="3075621" y="679412"/>
                  <a:pt x="3048000" y="762276"/>
                </a:cubicBezTo>
                <a:cubicBezTo>
                  <a:pt x="3044371" y="773162"/>
                  <a:pt x="3043479" y="785386"/>
                  <a:pt x="3037114" y="794933"/>
                </a:cubicBezTo>
                <a:cubicBezTo>
                  <a:pt x="3029857" y="805819"/>
                  <a:pt x="3020656" y="815635"/>
                  <a:pt x="3015343" y="827590"/>
                </a:cubicBezTo>
                <a:cubicBezTo>
                  <a:pt x="2975316" y="917651"/>
                  <a:pt x="3016511" y="869963"/>
                  <a:pt x="2971800" y="914676"/>
                </a:cubicBezTo>
                <a:cubicBezTo>
                  <a:pt x="2946782" y="989726"/>
                  <a:pt x="2966255" y="963762"/>
                  <a:pt x="2928257" y="1001762"/>
                </a:cubicBezTo>
                <a:cubicBezTo>
                  <a:pt x="2907064" y="1065339"/>
                  <a:pt x="2933953" y="1006951"/>
                  <a:pt x="2884714" y="1056190"/>
                </a:cubicBezTo>
                <a:cubicBezTo>
                  <a:pt x="2875463" y="1065441"/>
                  <a:pt x="2871116" y="1078631"/>
                  <a:pt x="2862943" y="1088847"/>
                </a:cubicBezTo>
                <a:cubicBezTo>
                  <a:pt x="2839578" y="1118053"/>
                  <a:pt x="2839949" y="1107242"/>
                  <a:pt x="2808514" y="1132390"/>
                </a:cubicBezTo>
                <a:cubicBezTo>
                  <a:pt x="2775538" y="1158771"/>
                  <a:pt x="2776679" y="1183891"/>
                  <a:pt x="2721428" y="1197704"/>
                </a:cubicBezTo>
                <a:lnTo>
                  <a:pt x="2677885" y="1208590"/>
                </a:lnTo>
                <a:cubicBezTo>
                  <a:pt x="2670628" y="1215847"/>
                  <a:pt x="2665294" y="1225772"/>
                  <a:pt x="2656114" y="1230362"/>
                </a:cubicBezTo>
                <a:cubicBezTo>
                  <a:pt x="2635588" y="1240625"/>
                  <a:pt x="2590800" y="1252133"/>
                  <a:pt x="2590800" y="1252133"/>
                </a:cubicBezTo>
                <a:cubicBezTo>
                  <a:pt x="2583543" y="1259390"/>
                  <a:pt x="2578208" y="1269314"/>
                  <a:pt x="2569028" y="1273904"/>
                </a:cubicBezTo>
                <a:cubicBezTo>
                  <a:pt x="2548502" y="1284167"/>
                  <a:pt x="2525485" y="1288419"/>
                  <a:pt x="2503714" y="1295676"/>
                </a:cubicBezTo>
                <a:cubicBezTo>
                  <a:pt x="2422741" y="1322668"/>
                  <a:pt x="2482502" y="1305745"/>
                  <a:pt x="2318657" y="1317447"/>
                </a:cubicBezTo>
                <a:cubicBezTo>
                  <a:pt x="2307771" y="1321076"/>
                  <a:pt x="2294114" y="1336447"/>
                  <a:pt x="2286000" y="1328333"/>
                </a:cubicBezTo>
                <a:cubicBezTo>
                  <a:pt x="2277886" y="1320220"/>
                  <a:pt x="2290982" y="1305515"/>
                  <a:pt x="2296885" y="1295676"/>
                </a:cubicBezTo>
                <a:cubicBezTo>
                  <a:pt x="2302165" y="1286875"/>
                  <a:pt x="2312964" y="1282444"/>
                  <a:pt x="2318657" y="1273904"/>
                </a:cubicBezTo>
                <a:cubicBezTo>
                  <a:pt x="2327658" y="1260402"/>
                  <a:pt x="2333171" y="1244876"/>
                  <a:pt x="2340428" y="1230362"/>
                </a:cubicBezTo>
                <a:cubicBezTo>
                  <a:pt x="2358082" y="1142092"/>
                  <a:pt x="2380253" y="1083481"/>
                  <a:pt x="2351314" y="990876"/>
                </a:cubicBezTo>
                <a:cubicBezTo>
                  <a:pt x="2345191" y="971284"/>
                  <a:pt x="2322285" y="961847"/>
                  <a:pt x="2307771" y="947333"/>
                </a:cubicBezTo>
                <a:lnTo>
                  <a:pt x="2275114" y="914676"/>
                </a:lnTo>
                <a:cubicBezTo>
                  <a:pt x="2267857" y="907419"/>
                  <a:pt x="2263300" y="895393"/>
                  <a:pt x="2253343" y="892904"/>
                </a:cubicBezTo>
                <a:cubicBezTo>
                  <a:pt x="2148307" y="866646"/>
                  <a:pt x="2195598" y="877001"/>
                  <a:pt x="2111828" y="860247"/>
                </a:cubicBezTo>
                <a:lnTo>
                  <a:pt x="1970314" y="871133"/>
                </a:lnTo>
                <a:lnTo>
                  <a:pt x="1632857" y="892904"/>
                </a:lnTo>
                <a:cubicBezTo>
                  <a:pt x="1611086" y="900161"/>
                  <a:pt x="1583771" y="898449"/>
                  <a:pt x="1567543" y="914676"/>
                </a:cubicBezTo>
                <a:cubicBezTo>
                  <a:pt x="1536520" y="945698"/>
                  <a:pt x="1554310" y="930754"/>
                  <a:pt x="1513114" y="958219"/>
                </a:cubicBezTo>
                <a:lnTo>
                  <a:pt x="1447800" y="1056190"/>
                </a:lnTo>
                <a:lnTo>
                  <a:pt x="1404257" y="1121504"/>
                </a:lnTo>
                <a:lnTo>
                  <a:pt x="1393371" y="1154162"/>
                </a:lnTo>
                <a:cubicBezTo>
                  <a:pt x="1383466" y="1352248"/>
                  <a:pt x="1451173" y="1353807"/>
                  <a:pt x="1349828" y="1382762"/>
                </a:cubicBezTo>
                <a:cubicBezTo>
                  <a:pt x="1335443" y="1386872"/>
                  <a:pt x="1320799" y="1390019"/>
                  <a:pt x="1306285" y="1393647"/>
                </a:cubicBezTo>
                <a:cubicBezTo>
                  <a:pt x="1280885" y="1390019"/>
                  <a:pt x="1255329" y="1387352"/>
                  <a:pt x="1230085" y="1382762"/>
                </a:cubicBezTo>
                <a:cubicBezTo>
                  <a:pt x="1215366" y="1380086"/>
                  <a:pt x="1201401" y="1373624"/>
                  <a:pt x="1186543" y="1371876"/>
                </a:cubicBezTo>
                <a:cubicBezTo>
                  <a:pt x="1139556" y="1366348"/>
                  <a:pt x="1092200" y="1364619"/>
                  <a:pt x="1045028" y="1360990"/>
                </a:cubicBezTo>
                <a:cubicBezTo>
                  <a:pt x="991269" y="1325151"/>
                  <a:pt x="1033271" y="1347165"/>
                  <a:pt x="957943" y="1328333"/>
                </a:cubicBezTo>
                <a:cubicBezTo>
                  <a:pt x="946811" y="1325550"/>
                  <a:pt x="935548" y="1322579"/>
                  <a:pt x="925285" y="1317447"/>
                </a:cubicBezTo>
                <a:cubicBezTo>
                  <a:pt x="913583" y="1311596"/>
                  <a:pt x="905457" y="1298242"/>
                  <a:pt x="892628" y="1295676"/>
                </a:cubicBezTo>
                <a:cubicBezTo>
                  <a:pt x="849783" y="1287107"/>
                  <a:pt x="805454" y="1289364"/>
                  <a:pt x="762000" y="1284790"/>
                </a:cubicBezTo>
                <a:cubicBezTo>
                  <a:pt x="736483" y="1282104"/>
                  <a:pt x="711200" y="1277533"/>
                  <a:pt x="685800" y="1273904"/>
                </a:cubicBezTo>
                <a:cubicBezTo>
                  <a:pt x="674914" y="1266647"/>
                  <a:pt x="665393" y="1256727"/>
                  <a:pt x="653143" y="1252133"/>
                </a:cubicBezTo>
                <a:cubicBezTo>
                  <a:pt x="635819" y="1245636"/>
                  <a:pt x="616776" y="1245261"/>
                  <a:pt x="598714" y="1241247"/>
                </a:cubicBezTo>
                <a:cubicBezTo>
                  <a:pt x="584109" y="1238002"/>
                  <a:pt x="569685" y="1233990"/>
                  <a:pt x="555171" y="1230362"/>
                </a:cubicBezTo>
                <a:cubicBezTo>
                  <a:pt x="489413" y="1164601"/>
                  <a:pt x="558495" y="1224775"/>
                  <a:pt x="359228" y="1186819"/>
                </a:cubicBezTo>
                <a:cubicBezTo>
                  <a:pt x="340033" y="1183163"/>
                  <a:pt x="323652" y="1170188"/>
                  <a:pt x="304800" y="1165047"/>
                </a:cubicBezTo>
                <a:cubicBezTo>
                  <a:pt x="283506" y="1159240"/>
                  <a:pt x="261257" y="1157790"/>
                  <a:pt x="239485" y="1154162"/>
                </a:cubicBezTo>
                <a:cubicBezTo>
                  <a:pt x="186922" y="1101597"/>
                  <a:pt x="253712" y="1165543"/>
                  <a:pt x="185057" y="1110619"/>
                </a:cubicBezTo>
                <a:cubicBezTo>
                  <a:pt x="177043" y="1104208"/>
                  <a:pt x="171299" y="1095258"/>
                  <a:pt x="163285" y="1088847"/>
                </a:cubicBezTo>
                <a:cubicBezTo>
                  <a:pt x="141394" y="1071334"/>
                  <a:pt x="131466" y="1067495"/>
                  <a:pt x="108857" y="1056190"/>
                </a:cubicBezTo>
                <a:lnTo>
                  <a:pt x="130628" y="1045304"/>
                </a:lnTo>
                <a:lnTo>
                  <a:pt x="10885" y="860247"/>
                </a:lnTo>
                <a:lnTo>
                  <a:pt x="174171" y="1077962"/>
                </a:lnTo>
                <a:close/>
              </a:path>
            </a:pathLst>
          </a:custGeom>
          <a:solidFill>
            <a:srgbClr val="92D050">
              <a:alpha val="48000"/>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own Arrow 6"/>
          <p:cNvSpPr/>
          <p:nvPr/>
        </p:nvSpPr>
        <p:spPr>
          <a:xfrm>
            <a:off x="1251857" y="1697466"/>
            <a:ext cx="304800" cy="1600200"/>
          </a:xfrm>
          <a:prstGeom prst="down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09802" y="1294694"/>
            <a:ext cx="460382" cy="523220"/>
          </a:xfrm>
          <a:prstGeom prst="rect">
            <a:avLst/>
          </a:prstGeom>
          <a:noFill/>
        </p:spPr>
        <p:txBody>
          <a:bodyPr wrap="none" rtlCol="0">
            <a:spAutoFit/>
          </a:bodyPr>
          <a:lstStyle/>
          <a:p>
            <a:r>
              <a:rPr lang="en-US" sz="2800" b="1" dirty="0" smtClean="0"/>
              <a:t>5’</a:t>
            </a:r>
            <a:endParaRPr lang="en-US" sz="2800" b="1" dirty="0"/>
          </a:p>
        </p:txBody>
      </p:sp>
      <p:sp>
        <p:nvSpPr>
          <p:cNvPr id="10" name="TextBox 9"/>
          <p:cNvSpPr txBox="1"/>
          <p:nvPr/>
        </p:nvSpPr>
        <p:spPr>
          <a:xfrm>
            <a:off x="3404046" y="1305576"/>
            <a:ext cx="460382" cy="523220"/>
          </a:xfrm>
          <a:prstGeom prst="rect">
            <a:avLst/>
          </a:prstGeom>
          <a:noFill/>
        </p:spPr>
        <p:txBody>
          <a:bodyPr wrap="none" rtlCol="0">
            <a:spAutoFit/>
          </a:bodyPr>
          <a:lstStyle/>
          <a:p>
            <a:r>
              <a:rPr lang="en-US" sz="2800" b="1" dirty="0" smtClean="0"/>
              <a:t>3’</a:t>
            </a:r>
            <a:endParaRPr lang="en-US" sz="2800" b="1" dirty="0"/>
          </a:p>
        </p:txBody>
      </p:sp>
      <p:sp>
        <p:nvSpPr>
          <p:cNvPr id="11" name="TextBox 10"/>
          <p:cNvSpPr txBox="1"/>
          <p:nvPr/>
        </p:nvSpPr>
        <p:spPr>
          <a:xfrm>
            <a:off x="3416526" y="5420380"/>
            <a:ext cx="460382" cy="523220"/>
          </a:xfrm>
          <a:prstGeom prst="rect">
            <a:avLst/>
          </a:prstGeom>
          <a:noFill/>
        </p:spPr>
        <p:txBody>
          <a:bodyPr wrap="none" rtlCol="0">
            <a:spAutoFit/>
          </a:bodyPr>
          <a:lstStyle/>
          <a:p>
            <a:r>
              <a:rPr lang="en-US" sz="2800" b="1" dirty="0" smtClean="0"/>
              <a:t>5’</a:t>
            </a:r>
            <a:endParaRPr lang="en-US" sz="2800" b="1" dirty="0"/>
          </a:p>
        </p:txBody>
      </p:sp>
      <p:sp>
        <p:nvSpPr>
          <p:cNvPr id="9" name="TextBox 8"/>
          <p:cNvSpPr txBox="1"/>
          <p:nvPr/>
        </p:nvSpPr>
        <p:spPr>
          <a:xfrm>
            <a:off x="0" y="152400"/>
            <a:ext cx="9144000" cy="1200329"/>
          </a:xfrm>
          <a:prstGeom prst="rect">
            <a:avLst/>
          </a:prstGeom>
          <a:noFill/>
        </p:spPr>
        <p:txBody>
          <a:bodyPr wrap="square" rtlCol="0">
            <a:spAutoFit/>
          </a:bodyPr>
          <a:lstStyle/>
          <a:p>
            <a:r>
              <a:rPr lang="en-US" sz="3600" dirty="0" smtClean="0"/>
              <a:t>DNA polymerase moves 5’ to 3’ direction on the growing strand incorporating new nucleotides</a:t>
            </a:r>
            <a:endParaRPr lang="en-US" sz="3600" dirty="0"/>
          </a:p>
        </p:txBody>
      </p:sp>
      <p:sp>
        <p:nvSpPr>
          <p:cNvPr id="12" name="TextBox 11"/>
          <p:cNvSpPr txBox="1"/>
          <p:nvPr/>
        </p:nvSpPr>
        <p:spPr>
          <a:xfrm>
            <a:off x="76200" y="5827693"/>
            <a:ext cx="8991600" cy="954107"/>
          </a:xfrm>
          <a:prstGeom prst="rect">
            <a:avLst/>
          </a:prstGeom>
          <a:noFill/>
        </p:spPr>
        <p:txBody>
          <a:bodyPr wrap="square" rtlCol="0">
            <a:spAutoFit/>
          </a:bodyPr>
          <a:lstStyle/>
          <a:p>
            <a:r>
              <a:rPr lang="en-US" sz="1400" dirty="0"/>
              <a:t>How a double-stranded molecule of DNA is replicated. </a:t>
            </a:r>
            <a:r>
              <a:rPr lang="en-US" sz="1400" b="1" dirty="0"/>
              <a:t>A </a:t>
            </a:r>
            <a:r>
              <a:rPr lang="en-US" sz="1400" dirty="0" smtClean="0"/>
              <a:t>DNA polymerase </a:t>
            </a:r>
            <a:r>
              <a:rPr lang="en-US" sz="1400" dirty="0"/>
              <a:t>uses a parental DNA strand as a template to assemble a new </a:t>
            </a:r>
            <a:r>
              <a:rPr lang="en-US" sz="1400" dirty="0" smtClean="0"/>
              <a:t>strand of </a:t>
            </a:r>
            <a:r>
              <a:rPr lang="en-US" sz="1400" dirty="0"/>
              <a:t>DNA from nucleotides. </a:t>
            </a:r>
            <a:r>
              <a:rPr lang="en-US" sz="1400" b="1" dirty="0"/>
              <a:t>B </a:t>
            </a:r>
            <a:r>
              <a:rPr lang="en-US" sz="1400" dirty="0"/>
              <a:t>The two parental DNA strands (</a:t>
            </a:r>
            <a:r>
              <a:rPr lang="en-US" sz="1400" i="1" dirty="0"/>
              <a:t>blue</a:t>
            </a:r>
            <a:r>
              <a:rPr lang="en-US" sz="1400" dirty="0"/>
              <a:t>) stay intact. </a:t>
            </a:r>
            <a:r>
              <a:rPr lang="en-US" sz="1400" dirty="0" smtClean="0"/>
              <a:t>A new </a:t>
            </a:r>
            <a:r>
              <a:rPr lang="en-US" sz="1400" dirty="0"/>
              <a:t>strand (</a:t>
            </a:r>
            <a:r>
              <a:rPr lang="en-US" sz="1400" i="1" dirty="0"/>
              <a:t>magenta</a:t>
            </a:r>
            <a:r>
              <a:rPr lang="en-US" sz="1400" dirty="0"/>
              <a:t>) is assembled on each of the parental (old) strands. </a:t>
            </a:r>
            <a:r>
              <a:rPr lang="en-US" sz="1400" b="1" dirty="0"/>
              <a:t>C </a:t>
            </a:r>
            <a:r>
              <a:rPr lang="en-US" sz="1400" dirty="0" smtClean="0"/>
              <a:t>One strand </a:t>
            </a:r>
            <a:r>
              <a:rPr lang="en-US" sz="1400" dirty="0"/>
              <a:t>of each DNA molecule that forms is new, and the other is parental.</a:t>
            </a:r>
          </a:p>
        </p:txBody>
      </p:sp>
      <p:sp>
        <p:nvSpPr>
          <p:cNvPr id="15" name="Rectangle 14"/>
          <p:cNvSpPr/>
          <p:nvPr/>
        </p:nvSpPr>
        <p:spPr>
          <a:xfrm rot="5400000">
            <a:off x="3648553" y="2481353"/>
            <a:ext cx="974433" cy="369332"/>
          </a:xfrm>
          <a:prstGeom prst="rect">
            <a:avLst/>
          </a:prstGeom>
        </p:spPr>
        <p:txBody>
          <a:bodyPr wrap="none">
            <a:spAutoFit/>
          </a:bodyPr>
          <a:lstStyle/>
          <a:p>
            <a:pPr algn="ctr"/>
            <a:r>
              <a:rPr lang="en-US" b="1" dirty="0" smtClean="0">
                <a:solidFill>
                  <a:schemeClr val="tx1"/>
                </a:solidFill>
              </a:rPr>
              <a:t>DNA Pol</a:t>
            </a:r>
          </a:p>
        </p:txBody>
      </p:sp>
      <p:sp>
        <p:nvSpPr>
          <p:cNvPr id="16" name="Rectangle 15"/>
          <p:cNvSpPr/>
          <p:nvPr/>
        </p:nvSpPr>
        <p:spPr>
          <a:xfrm rot="16200000">
            <a:off x="-60190" y="2101463"/>
            <a:ext cx="1856343" cy="646331"/>
          </a:xfrm>
          <a:prstGeom prst="rect">
            <a:avLst/>
          </a:prstGeom>
        </p:spPr>
        <p:txBody>
          <a:bodyPr wrap="square">
            <a:spAutoFit/>
          </a:bodyPr>
          <a:lstStyle/>
          <a:p>
            <a:r>
              <a:rPr lang="en-US" dirty="0" smtClean="0"/>
              <a:t>DNA pol moves 5’ to 3’ direction </a:t>
            </a:r>
            <a:endParaRPr lang="en-US" dirty="0"/>
          </a:p>
        </p:txBody>
      </p:sp>
      <p:sp>
        <p:nvSpPr>
          <p:cNvPr id="2" name="Rectangle 1"/>
          <p:cNvSpPr/>
          <p:nvPr/>
        </p:nvSpPr>
        <p:spPr>
          <a:xfrm>
            <a:off x="-1" y="4259014"/>
            <a:ext cx="2971801" cy="1200329"/>
          </a:xfrm>
          <a:prstGeom prst="rect">
            <a:avLst/>
          </a:prstGeom>
        </p:spPr>
        <p:txBody>
          <a:bodyPr wrap="square">
            <a:spAutoFit/>
          </a:bodyPr>
          <a:lstStyle/>
          <a:p>
            <a:r>
              <a:rPr lang="en-US" dirty="0"/>
              <a:t>DNA polymerase </a:t>
            </a:r>
            <a:r>
              <a:rPr lang="en-US" dirty="0" smtClean="0"/>
              <a:t>(DNA Pol) adds </a:t>
            </a:r>
            <a:r>
              <a:rPr lang="en-US" dirty="0"/>
              <a:t>a </a:t>
            </a:r>
            <a:r>
              <a:rPr lang="en-US" dirty="0" err="1"/>
              <a:t>deoxyribonucleotide</a:t>
            </a:r>
            <a:r>
              <a:rPr lang="en-US" dirty="0"/>
              <a:t> to the 3ʹ end of a growing DNA chain</a:t>
            </a:r>
          </a:p>
        </p:txBody>
      </p:sp>
    </p:spTree>
    <p:extLst>
      <p:ext uri="{BB962C8B-B14F-4D97-AF65-F5344CB8AC3E}">
        <p14:creationId xmlns:p14="http://schemas.microsoft.com/office/powerpoint/2010/main" val="22759107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963" y="2200314"/>
            <a:ext cx="4238095" cy="3704762"/>
          </a:xfrm>
          <a:prstGeom prst="rect">
            <a:avLst/>
          </a:prstGeom>
        </p:spPr>
      </p:pic>
      <p:pic>
        <p:nvPicPr>
          <p:cNvPr id="4" name="Picture 3"/>
          <p:cNvPicPr>
            <a:picLocks noChangeAspect="1"/>
          </p:cNvPicPr>
          <p:nvPr/>
        </p:nvPicPr>
        <p:blipFill>
          <a:blip r:embed="rId3"/>
          <a:stretch>
            <a:fillRect/>
          </a:stretch>
        </p:blipFill>
        <p:spPr>
          <a:xfrm>
            <a:off x="4305058" y="2657514"/>
            <a:ext cx="4735928" cy="3667086"/>
          </a:xfrm>
          <a:prstGeom prst="rect">
            <a:avLst/>
          </a:prstGeom>
        </p:spPr>
      </p:pic>
      <p:sp>
        <p:nvSpPr>
          <p:cNvPr id="5" name="TextBox 4"/>
          <p:cNvSpPr txBox="1"/>
          <p:nvPr/>
        </p:nvSpPr>
        <p:spPr>
          <a:xfrm>
            <a:off x="0" y="152400"/>
            <a:ext cx="9144000" cy="1754326"/>
          </a:xfrm>
          <a:prstGeom prst="rect">
            <a:avLst/>
          </a:prstGeom>
          <a:noFill/>
        </p:spPr>
        <p:txBody>
          <a:bodyPr wrap="square" rtlCol="0">
            <a:spAutoFit/>
          </a:bodyPr>
          <a:lstStyle/>
          <a:p>
            <a:pPr algn="ctr"/>
            <a:r>
              <a:rPr lang="en-US" sz="3600" dirty="0" smtClean="0"/>
              <a:t>DNA polymerase complexes moves in two opposite directions from the origin of replication</a:t>
            </a:r>
            <a:endParaRPr lang="en-US" sz="3600" dirty="0"/>
          </a:p>
        </p:txBody>
      </p:sp>
    </p:spTree>
    <p:extLst>
      <p:ext uri="{BB962C8B-B14F-4D97-AF65-F5344CB8AC3E}">
        <p14:creationId xmlns:p14="http://schemas.microsoft.com/office/powerpoint/2010/main" val="644363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62476" y="914400"/>
            <a:ext cx="7019048" cy="5495238"/>
          </a:xfrm>
          <a:prstGeom prst="rect">
            <a:avLst/>
          </a:prstGeom>
        </p:spPr>
      </p:pic>
      <p:sp>
        <p:nvSpPr>
          <p:cNvPr id="6" name="TextBox 5"/>
          <p:cNvSpPr txBox="1"/>
          <p:nvPr/>
        </p:nvSpPr>
        <p:spPr>
          <a:xfrm>
            <a:off x="0" y="152400"/>
            <a:ext cx="9144000" cy="646331"/>
          </a:xfrm>
          <a:prstGeom prst="rect">
            <a:avLst/>
          </a:prstGeom>
          <a:noFill/>
        </p:spPr>
        <p:txBody>
          <a:bodyPr wrap="square" rtlCol="0">
            <a:spAutoFit/>
          </a:bodyPr>
          <a:lstStyle/>
          <a:p>
            <a:pPr algn="ctr"/>
            <a:r>
              <a:rPr lang="en-US" sz="3600" dirty="0" smtClean="0"/>
              <a:t>Lagging DNA strands and Okazaki fragments</a:t>
            </a:r>
            <a:endParaRPr lang="en-US" sz="3600" dirty="0"/>
          </a:p>
        </p:txBody>
      </p:sp>
    </p:spTree>
    <p:extLst>
      <p:ext uri="{BB962C8B-B14F-4D97-AF65-F5344CB8AC3E}">
        <p14:creationId xmlns:p14="http://schemas.microsoft.com/office/powerpoint/2010/main" val="372988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09800" y="762000"/>
            <a:ext cx="4904762" cy="5323809"/>
          </a:xfrm>
          <a:prstGeom prst="rect">
            <a:avLst/>
          </a:prstGeom>
        </p:spPr>
      </p:pic>
    </p:spTree>
    <p:extLst>
      <p:ext uri="{BB962C8B-B14F-4D97-AF65-F5344CB8AC3E}">
        <p14:creationId xmlns:p14="http://schemas.microsoft.com/office/powerpoint/2010/main" val="24620094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2400"/>
            <a:ext cx="9144000" cy="646331"/>
          </a:xfrm>
          <a:prstGeom prst="rect">
            <a:avLst/>
          </a:prstGeom>
          <a:noFill/>
        </p:spPr>
        <p:txBody>
          <a:bodyPr wrap="square" rtlCol="0">
            <a:spAutoFit/>
          </a:bodyPr>
          <a:lstStyle/>
          <a:p>
            <a:pPr algn="ctr"/>
            <a:r>
              <a:rPr lang="en-US" sz="3600" dirty="0" smtClean="0"/>
              <a:t>Checking for Mistakes: DNA repair</a:t>
            </a:r>
            <a:endParaRPr lang="en-US" sz="3600" dirty="0"/>
          </a:p>
        </p:txBody>
      </p:sp>
      <p:sp>
        <p:nvSpPr>
          <p:cNvPr id="4" name="TextBox 3"/>
          <p:cNvSpPr txBox="1"/>
          <p:nvPr/>
        </p:nvSpPr>
        <p:spPr>
          <a:xfrm>
            <a:off x="1002757" y="1708704"/>
            <a:ext cx="6663492" cy="523220"/>
          </a:xfrm>
          <a:prstGeom prst="rect">
            <a:avLst/>
          </a:prstGeom>
          <a:noFill/>
        </p:spPr>
        <p:txBody>
          <a:bodyPr wrap="none" rtlCol="0">
            <a:spAutoFit/>
          </a:bodyPr>
          <a:lstStyle/>
          <a:p>
            <a:pPr algn="ctr"/>
            <a:r>
              <a:rPr lang="en-US" sz="2800" dirty="0" smtClean="0"/>
              <a:t>Radiation and toxic chemicals damaged DNA</a:t>
            </a:r>
            <a:endParaRPr lang="en-US" sz="2800" dirty="0"/>
          </a:p>
        </p:txBody>
      </p:sp>
      <p:cxnSp>
        <p:nvCxnSpPr>
          <p:cNvPr id="6" name="Straight Arrow Connector 5"/>
          <p:cNvCxnSpPr>
            <a:stCxn id="4" idx="2"/>
          </p:cNvCxnSpPr>
          <p:nvPr/>
        </p:nvCxnSpPr>
        <p:spPr>
          <a:xfrm>
            <a:off x="4334503" y="2231924"/>
            <a:ext cx="0" cy="5112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664542" y="2831068"/>
            <a:ext cx="5339923" cy="523220"/>
          </a:xfrm>
          <a:prstGeom prst="rect">
            <a:avLst/>
          </a:prstGeom>
          <a:noFill/>
        </p:spPr>
        <p:txBody>
          <a:bodyPr wrap="none" rtlCol="0">
            <a:spAutoFit/>
          </a:bodyPr>
          <a:lstStyle/>
          <a:p>
            <a:pPr algn="ctr"/>
            <a:r>
              <a:rPr lang="en-US" sz="2800" dirty="0" smtClean="0"/>
              <a:t>Mistaking in copying damaged DNA</a:t>
            </a:r>
            <a:endParaRPr lang="en-US" sz="2800" dirty="0"/>
          </a:p>
        </p:txBody>
      </p:sp>
      <p:cxnSp>
        <p:nvCxnSpPr>
          <p:cNvPr id="9" name="Straight Arrow Connector 8"/>
          <p:cNvCxnSpPr/>
          <p:nvPr/>
        </p:nvCxnSpPr>
        <p:spPr>
          <a:xfrm>
            <a:off x="4316203" y="3505200"/>
            <a:ext cx="0" cy="39266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84461" y="4114800"/>
            <a:ext cx="6269473" cy="523220"/>
          </a:xfrm>
          <a:prstGeom prst="rect">
            <a:avLst/>
          </a:prstGeom>
          <a:noFill/>
        </p:spPr>
        <p:txBody>
          <a:bodyPr wrap="none" rtlCol="0">
            <a:spAutoFit/>
          </a:bodyPr>
          <a:lstStyle/>
          <a:p>
            <a:pPr algn="ctr"/>
            <a:r>
              <a:rPr lang="en-US" sz="2800" dirty="0" smtClean="0"/>
              <a:t>DNA repair machinery repairs the mistake</a:t>
            </a:r>
            <a:endParaRPr lang="en-US" sz="2800" dirty="0"/>
          </a:p>
        </p:txBody>
      </p:sp>
    </p:spTree>
    <p:extLst>
      <p:ext uri="{BB962C8B-B14F-4D97-AF65-F5344CB8AC3E}">
        <p14:creationId xmlns:p14="http://schemas.microsoft.com/office/powerpoint/2010/main" val="25545652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6-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790048"/>
            <a:ext cx="3276600" cy="606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152400"/>
            <a:ext cx="9144000" cy="646331"/>
          </a:xfrm>
          <a:prstGeom prst="rect">
            <a:avLst/>
          </a:prstGeom>
          <a:noFill/>
        </p:spPr>
        <p:txBody>
          <a:bodyPr wrap="square" rtlCol="0">
            <a:spAutoFit/>
          </a:bodyPr>
          <a:lstStyle/>
          <a:p>
            <a:pPr algn="ctr"/>
            <a:r>
              <a:rPr lang="en-US" sz="3600" dirty="0" smtClean="0"/>
              <a:t>Checking for Mistakes: DNA proofreading</a:t>
            </a:r>
            <a:endParaRPr lang="en-US" sz="3600" dirty="0"/>
          </a:p>
        </p:txBody>
      </p:sp>
      <p:sp>
        <p:nvSpPr>
          <p:cNvPr id="5" name="TextBox 4"/>
          <p:cNvSpPr txBox="1"/>
          <p:nvPr/>
        </p:nvSpPr>
        <p:spPr>
          <a:xfrm>
            <a:off x="609600" y="1211720"/>
            <a:ext cx="4038600" cy="1200329"/>
          </a:xfrm>
          <a:prstGeom prst="rect">
            <a:avLst/>
          </a:prstGeom>
          <a:noFill/>
        </p:spPr>
        <p:txBody>
          <a:bodyPr wrap="square" rtlCol="0">
            <a:spAutoFit/>
          </a:bodyPr>
          <a:lstStyle/>
          <a:p>
            <a:r>
              <a:rPr lang="en-US" sz="2400" dirty="0" smtClean="0"/>
              <a:t>Mistake can be incorporated by DNA Pol as it is adding up to 1000 bases / sec</a:t>
            </a:r>
            <a:endParaRPr lang="en-US" sz="2400" dirty="0"/>
          </a:p>
        </p:txBody>
      </p:sp>
      <p:cxnSp>
        <p:nvCxnSpPr>
          <p:cNvPr id="11" name="Straight Arrow Connector 10"/>
          <p:cNvCxnSpPr/>
          <p:nvPr/>
        </p:nvCxnSpPr>
        <p:spPr>
          <a:xfrm>
            <a:off x="2514600" y="2514600"/>
            <a:ext cx="0" cy="838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9600" y="3505200"/>
            <a:ext cx="4114800" cy="1200329"/>
          </a:xfrm>
          <a:prstGeom prst="rect">
            <a:avLst/>
          </a:prstGeom>
          <a:noFill/>
        </p:spPr>
        <p:txBody>
          <a:bodyPr wrap="square" rtlCol="0">
            <a:spAutoFit/>
          </a:bodyPr>
          <a:lstStyle/>
          <a:p>
            <a:r>
              <a:rPr lang="en-US" sz="2400" dirty="0" smtClean="0"/>
              <a:t>It is corrected by </a:t>
            </a:r>
            <a:r>
              <a:rPr lang="en-US" sz="2400" dirty="0"/>
              <a:t>p</a:t>
            </a:r>
            <a:r>
              <a:rPr lang="en-US" sz="2400" dirty="0" smtClean="0"/>
              <a:t>roofreading activity of the same molecule of DNA Pol</a:t>
            </a:r>
            <a:endParaRPr lang="en-US" sz="2400" dirty="0"/>
          </a:p>
        </p:txBody>
      </p:sp>
    </p:spTree>
    <p:extLst>
      <p:ext uri="{BB962C8B-B14F-4D97-AF65-F5344CB8AC3E}">
        <p14:creationId xmlns:p14="http://schemas.microsoft.com/office/powerpoint/2010/main" val="3906442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Figure 5-02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929089"/>
            <a:ext cx="4800600" cy="2681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43"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a:latin typeface="Arial" charset="0"/>
              </a:rPr>
              <a:t>Figure 5-2a </a:t>
            </a:r>
            <a:r>
              <a:rPr lang="en-US" sz="1100" i="1">
                <a:latin typeface="Arial" charset="0"/>
              </a:rPr>
              <a:t> Essential Cell Biology </a:t>
            </a:r>
            <a:r>
              <a:rPr lang="en-US" sz="1100">
                <a:latin typeface="Arial" charset="0"/>
              </a:rPr>
              <a:t>(© Garland Science 2010)</a:t>
            </a:r>
          </a:p>
        </p:txBody>
      </p:sp>
      <p:sp>
        <p:nvSpPr>
          <p:cNvPr id="4" name="TextBox 3"/>
          <p:cNvSpPr txBox="1"/>
          <p:nvPr/>
        </p:nvSpPr>
        <p:spPr>
          <a:xfrm>
            <a:off x="9525" y="144959"/>
            <a:ext cx="9134475" cy="646331"/>
          </a:xfrm>
          <a:prstGeom prst="rect">
            <a:avLst/>
          </a:prstGeom>
          <a:noFill/>
        </p:spPr>
        <p:txBody>
          <a:bodyPr wrap="square" rtlCol="0">
            <a:spAutoFit/>
          </a:bodyPr>
          <a:lstStyle/>
          <a:p>
            <a:pPr algn="ctr"/>
            <a:r>
              <a:rPr lang="en-US" sz="3600" dirty="0" smtClean="0"/>
              <a:t>Nucleotide to DNA</a:t>
            </a:r>
            <a:endParaRPr lang="en-US" sz="3600" dirty="0"/>
          </a:p>
        </p:txBody>
      </p:sp>
      <p:pic>
        <p:nvPicPr>
          <p:cNvPr id="5" name="Picture 2" descr="Figure 5-02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4038451"/>
            <a:ext cx="4282602" cy="2438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456815" y="1447800"/>
            <a:ext cx="1848583" cy="1815882"/>
          </a:xfrm>
          <a:prstGeom prst="rect">
            <a:avLst/>
          </a:prstGeom>
          <a:noFill/>
        </p:spPr>
        <p:txBody>
          <a:bodyPr wrap="none" rtlCol="0">
            <a:spAutoFit/>
          </a:bodyPr>
          <a:lstStyle/>
          <a:p>
            <a:r>
              <a:rPr lang="en-US" sz="2800" b="1" dirty="0" smtClean="0"/>
              <a:t>A: Adenine</a:t>
            </a:r>
          </a:p>
          <a:p>
            <a:r>
              <a:rPr lang="en-US" sz="2800" b="1" dirty="0" smtClean="0"/>
              <a:t>G: Guanine</a:t>
            </a:r>
          </a:p>
          <a:p>
            <a:r>
              <a:rPr lang="en-US" sz="2800" b="1" dirty="0" smtClean="0"/>
              <a:t>T: Thymine</a:t>
            </a:r>
          </a:p>
          <a:p>
            <a:r>
              <a:rPr lang="en-US" sz="2800" b="1" dirty="0" smtClean="0"/>
              <a:t>C: Cytosine</a:t>
            </a:r>
            <a:endParaRPr lang="en-US" sz="2800" b="1" dirty="0"/>
          </a:p>
        </p:txBody>
      </p:sp>
    </p:spTree>
    <p:extLst>
      <p:ext uri="{BB962C8B-B14F-4D97-AF65-F5344CB8AC3E}">
        <p14:creationId xmlns:p14="http://schemas.microsoft.com/office/powerpoint/2010/main" val="34849019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600200"/>
            <a:ext cx="8077200" cy="3970318"/>
          </a:xfrm>
          <a:prstGeom prst="rect">
            <a:avLst/>
          </a:prstGeom>
        </p:spPr>
        <p:txBody>
          <a:bodyPr wrap="square">
            <a:spAutoFit/>
          </a:bodyPr>
          <a:lstStyle/>
          <a:p>
            <a:r>
              <a:rPr lang="en-US" sz="2800" dirty="0"/>
              <a:t>When proofreading and repair mechanisms fail, an error becomes a </a:t>
            </a:r>
            <a:r>
              <a:rPr lang="en-US" sz="2800" b="1" dirty="0" smtClean="0"/>
              <a:t>mutation</a:t>
            </a:r>
            <a:r>
              <a:rPr lang="en-US" sz="2800" dirty="0" smtClean="0"/>
              <a:t>—a </a:t>
            </a:r>
            <a:r>
              <a:rPr lang="en-US" sz="2800" dirty="0"/>
              <a:t>permanent change in the DNA sequence. </a:t>
            </a:r>
            <a:endParaRPr lang="en-US" sz="2800" dirty="0" smtClean="0"/>
          </a:p>
          <a:p>
            <a:endParaRPr lang="en-US" sz="2800" dirty="0" smtClean="0"/>
          </a:p>
          <a:p>
            <a:r>
              <a:rPr lang="en-US" sz="2800" dirty="0" smtClean="0"/>
              <a:t>Mutations </a:t>
            </a:r>
            <a:r>
              <a:rPr lang="en-US" sz="2800" dirty="0"/>
              <a:t>can alter </a:t>
            </a:r>
            <a:r>
              <a:rPr lang="en-US" sz="2800" dirty="0" smtClean="0"/>
              <a:t>DNA’s genetic </a:t>
            </a:r>
            <a:r>
              <a:rPr lang="en-US" sz="2800" dirty="0"/>
              <a:t>instructions, and the outcome may </a:t>
            </a:r>
            <a:r>
              <a:rPr lang="en-US" sz="2800" dirty="0" smtClean="0"/>
              <a:t>or may not be harmful. </a:t>
            </a:r>
          </a:p>
          <a:p>
            <a:endParaRPr lang="en-US" sz="2800" dirty="0" smtClean="0"/>
          </a:p>
          <a:p>
            <a:r>
              <a:rPr lang="en-US" sz="2800" dirty="0" smtClean="0"/>
              <a:t>Mutations </a:t>
            </a:r>
            <a:r>
              <a:rPr lang="en-US" sz="2800" dirty="0"/>
              <a:t>are </a:t>
            </a:r>
            <a:r>
              <a:rPr lang="en-US" sz="2800" dirty="0" smtClean="0"/>
              <a:t>the original </a:t>
            </a:r>
            <a:r>
              <a:rPr lang="en-US" sz="2800" dirty="0"/>
              <a:t>source of variations in traits—the raw material of </a:t>
            </a:r>
            <a:r>
              <a:rPr lang="en-US" sz="2800" dirty="0" smtClean="0"/>
              <a:t>evolution.</a:t>
            </a:r>
            <a:endParaRPr lang="en-US" sz="2800" dirty="0"/>
          </a:p>
        </p:txBody>
      </p:sp>
      <p:sp>
        <p:nvSpPr>
          <p:cNvPr id="3" name="TextBox 2"/>
          <p:cNvSpPr txBox="1"/>
          <p:nvPr/>
        </p:nvSpPr>
        <p:spPr>
          <a:xfrm>
            <a:off x="0" y="152400"/>
            <a:ext cx="9144000" cy="646331"/>
          </a:xfrm>
          <a:prstGeom prst="rect">
            <a:avLst/>
          </a:prstGeom>
          <a:noFill/>
        </p:spPr>
        <p:txBody>
          <a:bodyPr wrap="square" rtlCol="0">
            <a:spAutoFit/>
          </a:bodyPr>
          <a:lstStyle/>
          <a:p>
            <a:pPr algn="ctr"/>
            <a:r>
              <a:rPr lang="en-US" sz="3600" dirty="0" smtClean="0"/>
              <a:t>Mutation</a:t>
            </a:r>
            <a:endParaRPr lang="en-US" sz="3600" dirty="0"/>
          </a:p>
        </p:txBody>
      </p:sp>
    </p:spTree>
    <p:extLst>
      <p:ext uri="{BB962C8B-B14F-4D97-AF65-F5344CB8AC3E}">
        <p14:creationId xmlns:p14="http://schemas.microsoft.com/office/powerpoint/2010/main" val="1622752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609600"/>
            <a:ext cx="7915275" cy="557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42910" y="6211669"/>
            <a:ext cx="7429552" cy="369332"/>
          </a:xfrm>
          <a:prstGeom prst="rect">
            <a:avLst/>
          </a:prstGeom>
        </p:spPr>
        <p:txBody>
          <a:bodyPr wrap="square">
            <a:spAutoFit/>
          </a:bodyPr>
          <a:lstStyle/>
          <a:p>
            <a:r>
              <a:rPr lang="en-GB" dirty="0" smtClean="0"/>
              <a:t>https://www.youtube.com/watch?v=9kp9wiYMQUU</a:t>
            </a:r>
            <a:endParaRPr lang="en-GB" dirty="0"/>
          </a:p>
        </p:txBody>
      </p:sp>
    </p:spTree>
    <p:extLst>
      <p:ext uri="{BB962C8B-B14F-4D97-AF65-F5344CB8AC3E}">
        <p14:creationId xmlns:p14="http://schemas.microsoft.com/office/powerpoint/2010/main" val="22246812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196752"/>
            <a:ext cx="6345556"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525" y="144959"/>
            <a:ext cx="9134475" cy="646331"/>
          </a:xfrm>
          <a:prstGeom prst="rect">
            <a:avLst/>
          </a:prstGeom>
          <a:noFill/>
        </p:spPr>
        <p:txBody>
          <a:bodyPr wrap="square" rtlCol="0">
            <a:spAutoFit/>
          </a:bodyPr>
          <a:lstStyle/>
          <a:p>
            <a:pPr algn="ctr"/>
            <a:r>
              <a:rPr lang="en-US" sz="3600" dirty="0" smtClean="0"/>
              <a:t>Transcription</a:t>
            </a:r>
            <a:endParaRPr lang="en-US" sz="3600" dirty="0"/>
          </a:p>
        </p:txBody>
      </p:sp>
      <p:sp>
        <p:nvSpPr>
          <p:cNvPr id="5" name="Rectangle 4"/>
          <p:cNvSpPr/>
          <p:nvPr/>
        </p:nvSpPr>
        <p:spPr>
          <a:xfrm>
            <a:off x="500034" y="6000768"/>
            <a:ext cx="8858312" cy="369332"/>
          </a:xfrm>
          <a:prstGeom prst="rect">
            <a:avLst/>
          </a:prstGeom>
        </p:spPr>
        <p:txBody>
          <a:bodyPr wrap="square">
            <a:spAutoFit/>
          </a:bodyPr>
          <a:lstStyle/>
          <a:p>
            <a:r>
              <a:rPr lang="en-GB" dirty="0" smtClean="0"/>
              <a:t>https://www.youtube.com/watch?v=8_f-8ISZ164</a:t>
            </a:r>
            <a:endParaRPr lang="en-GB" dirty="0"/>
          </a:p>
        </p:txBody>
      </p:sp>
    </p:spTree>
    <p:extLst>
      <p:ext uri="{BB962C8B-B14F-4D97-AF65-F5344CB8AC3E}">
        <p14:creationId xmlns:p14="http://schemas.microsoft.com/office/powerpoint/2010/main" val="42054939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7544" y="1484784"/>
            <a:ext cx="8356938" cy="4032448"/>
          </a:xfrm>
          <a:prstGeom prst="rect">
            <a:avLst/>
          </a:prstGeom>
        </p:spPr>
      </p:pic>
    </p:spTree>
    <p:extLst>
      <p:ext uri="{BB962C8B-B14F-4D97-AF65-F5344CB8AC3E}">
        <p14:creationId xmlns:p14="http://schemas.microsoft.com/office/powerpoint/2010/main" val="25519560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1200329"/>
          </a:xfrm>
          <a:prstGeom prst="rect">
            <a:avLst/>
          </a:prstGeom>
          <a:noFill/>
        </p:spPr>
        <p:txBody>
          <a:bodyPr wrap="square" rtlCol="0">
            <a:spAutoFit/>
          </a:bodyPr>
          <a:lstStyle/>
          <a:p>
            <a:pPr algn="ctr"/>
            <a:r>
              <a:rPr lang="en-US" sz="3600" dirty="0" smtClean="0"/>
              <a:t>Prokaryotes and eukaryotes have different gene organization</a:t>
            </a:r>
            <a:endParaRPr lang="en-US" sz="3600" dirty="0"/>
          </a:p>
        </p:txBody>
      </p:sp>
      <p:pic>
        <p:nvPicPr>
          <p:cNvPr id="3" name="Picture 2"/>
          <p:cNvPicPr>
            <a:picLocks noChangeAspect="1"/>
          </p:cNvPicPr>
          <p:nvPr/>
        </p:nvPicPr>
        <p:blipFill>
          <a:blip r:embed="rId2"/>
          <a:stretch>
            <a:fillRect/>
          </a:stretch>
        </p:blipFill>
        <p:spPr>
          <a:xfrm>
            <a:off x="618504" y="1628800"/>
            <a:ext cx="7916515" cy="4798378"/>
          </a:xfrm>
          <a:prstGeom prst="rect">
            <a:avLst/>
          </a:prstGeom>
        </p:spPr>
      </p:pic>
    </p:spTree>
    <p:extLst>
      <p:ext uri="{BB962C8B-B14F-4D97-AF65-F5344CB8AC3E}">
        <p14:creationId xmlns:p14="http://schemas.microsoft.com/office/powerpoint/2010/main" val="1258559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5616" y="1628800"/>
            <a:ext cx="6940772" cy="3194228"/>
          </a:xfrm>
          <a:prstGeom prst="rect">
            <a:avLst/>
          </a:prstGeom>
        </p:spPr>
      </p:pic>
      <p:sp>
        <p:nvSpPr>
          <p:cNvPr id="4" name="TextBox 3"/>
          <p:cNvSpPr txBox="1"/>
          <p:nvPr/>
        </p:nvSpPr>
        <p:spPr>
          <a:xfrm>
            <a:off x="9525" y="144959"/>
            <a:ext cx="9134475" cy="1200329"/>
          </a:xfrm>
          <a:prstGeom prst="rect">
            <a:avLst/>
          </a:prstGeom>
          <a:noFill/>
        </p:spPr>
        <p:txBody>
          <a:bodyPr wrap="square" rtlCol="0">
            <a:spAutoFit/>
          </a:bodyPr>
          <a:lstStyle/>
          <a:p>
            <a:pPr algn="ctr"/>
            <a:r>
              <a:rPr lang="en-US" sz="3600" dirty="0"/>
              <a:t>DNA is transcribed into RNA</a:t>
            </a:r>
          </a:p>
          <a:p>
            <a:pPr algn="ctr"/>
            <a:r>
              <a:rPr lang="en-US" sz="3600" dirty="0"/>
              <a:t>by the enzyme RNA polymerase</a:t>
            </a:r>
          </a:p>
        </p:txBody>
      </p:sp>
      <p:pic>
        <p:nvPicPr>
          <p:cNvPr id="8" name="Picture 7"/>
          <p:cNvPicPr>
            <a:picLocks noChangeAspect="1"/>
          </p:cNvPicPr>
          <p:nvPr/>
        </p:nvPicPr>
        <p:blipFill>
          <a:blip r:embed="rId3"/>
          <a:stretch>
            <a:fillRect/>
          </a:stretch>
        </p:blipFill>
        <p:spPr>
          <a:xfrm>
            <a:off x="9525" y="5081095"/>
            <a:ext cx="5261199" cy="1748467"/>
          </a:xfrm>
          <a:prstGeom prst="rect">
            <a:avLst/>
          </a:prstGeom>
        </p:spPr>
      </p:pic>
      <p:sp>
        <p:nvSpPr>
          <p:cNvPr id="9" name="TextBox 8"/>
          <p:cNvSpPr txBox="1"/>
          <p:nvPr/>
        </p:nvSpPr>
        <p:spPr>
          <a:xfrm>
            <a:off x="5652120" y="5013176"/>
            <a:ext cx="3203848" cy="1569660"/>
          </a:xfrm>
          <a:prstGeom prst="rect">
            <a:avLst/>
          </a:prstGeom>
          <a:noFill/>
        </p:spPr>
        <p:txBody>
          <a:bodyPr wrap="square" rtlCol="0">
            <a:spAutoFit/>
          </a:bodyPr>
          <a:lstStyle/>
          <a:p>
            <a:pPr algn="just"/>
            <a:r>
              <a:rPr lang="en-US" sz="1200" dirty="0" smtClean="0"/>
              <a:t>The </a:t>
            </a:r>
            <a:r>
              <a:rPr lang="en-US" sz="1200" dirty="0" err="1" smtClean="0"/>
              <a:t>electronmicrograph</a:t>
            </a:r>
            <a:r>
              <a:rPr lang="en-US" sz="1200" dirty="0" smtClean="0"/>
              <a:t> </a:t>
            </a:r>
            <a:r>
              <a:rPr lang="en-US" sz="1200" dirty="0"/>
              <a:t>shows many molecules of </a:t>
            </a:r>
            <a:r>
              <a:rPr lang="en-US" sz="1200" dirty="0" smtClean="0"/>
              <a:t>RNA polymerase </a:t>
            </a:r>
            <a:r>
              <a:rPr lang="en-US" sz="1200" dirty="0"/>
              <a:t>simultaneously transcribing </a:t>
            </a:r>
            <a:r>
              <a:rPr lang="en-US" sz="1200" dirty="0" smtClean="0"/>
              <a:t>two adjacent </a:t>
            </a:r>
            <a:r>
              <a:rPr lang="en-US" sz="1200" dirty="0"/>
              <a:t>ribosomal genes on a single </a:t>
            </a:r>
            <a:r>
              <a:rPr lang="en-US" sz="1200" dirty="0" smtClean="0"/>
              <a:t>DNA molecule</a:t>
            </a:r>
            <a:r>
              <a:rPr lang="en-US" sz="1200" dirty="0"/>
              <a:t>. Molecules of RNA </a:t>
            </a:r>
            <a:r>
              <a:rPr lang="en-US" sz="1200" dirty="0" smtClean="0"/>
              <a:t>polymerase are </a:t>
            </a:r>
            <a:r>
              <a:rPr lang="en-US" sz="1200" dirty="0"/>
              <a:t>barely visible as a series of tiny </a:t>
            </a:r>
            <a:r>
              <a:rPr lang="en-US" sz="1200" dirty="0" smtClean="0"/>
              <a:t>dots along </a:t>
            </a:r>
            <a:r>
              <a:rPr lang="en-US" sz="1200" dirty="0"/>
              <a:t>the spine of the DNA </a:t>
            </a:r>
            <a:r>
              <a:rPr lang="en-US" sz="1200" dirty="0" smtClean="0"/>
              <a:t>molecule; each </a:t>
            </a:r>
            <a:r>
              <a:rPr lang="en-US" sz="1200" dirty="0"/>
              <a:t>polymerase has an RNA transcript (</a:t>
            </a:r>
            <a:r>
              <a:rPr lang="en-US" sz="1200" dirty="0" smtClean="0"/>
              <a:t>a short</a:t>
            </a:r>
            <a:r>
              <a:rPr lang="en-US" sz="1200" dirty="0"/>
              <a:t>, fine thread) radiating from it.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55776" y="1268760"/>
            <a:ext cx="4135732" cy="4574721"/>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646331"/>
          </a:xfrm>
          <a:prstGeom prst="rect">
            <a:avLst/>
          </a:prstGeom>
          <a:noFill/>
        </p:spPr>
        <p:txBody>
          <a:bodyPr wrap="square" rtlCol="0">
            <a:spAutoFit/>
          </a:bodyPr>
          <a:lstStyle/>
          <a:p>
            <a:pPr algn="ctr"/>
            <a:r>
              <a:rPr lang="en-US" sz="3600" dirty="0" smtClean="0"/>
              <a:t>Promoter, start site and stop sequences</a:t>
            </a:r>
            <a:endParaRPr lang="en-US" sz="3600" dirty="0"/>
          </a:p>
        </p:txBody>
      </p:sp>
      <p:pic>
        <p:nvPicPr>
          <p:cNvPr id="4" name="Picture 3"/>
          <p:cNvPicPr>
            <a:picLocks noChangeAspect="1"/>
          </p:cNvPicPr>
          <p:nvPr/>
        </p:nvPicPr>
        <p:blipFill>
          <a:blip r:embed="rId2"/>
          <a:stretch>
            <a:fillRect/>
          </a:stretch>
        </p:blipFill>
        <p:spPr>
          <a:xfrm>
            <a:off x="251520" y="846577"/>
            <a:ext cx="5112568" cy="5894791"/>
          </a:xfrm>
          <a:prstGeom prst="rect">
            <a:avLst/>
          </a:prstGeom>
        </p:spPr>
      </p:pic>
      <p:pic>
        <p:nvPicPr>
          <p:cNvPr id="6" name="Picture 5"/>
          <p:cNvPicPr>
            <a:picLocks noChangeAspect="1"/>
          </p:cNvPicPr>
          <p:nvPr/>
        </p:nvPicPr>
        <p:blipFill>
          <a:blip r:embed="rId3"/>
          <a:stretch>
            <a:fillRect/>
          </a:stretch>
        </p:blipFill>
        <p:spPr>
          <a:xfrm>
            <a:off x="5436096" y="1700808"/>
            <a:ext cx="3537370" cy="3753806"/>
          </a:xfrm>
          <a:prstGeom prst="rect">
            <a:avLst/>
          </a:prstGeom>
        </p:spPr>
      </p:pic>
    </p:spTree>
    <p:extLst>
      <p:ext uri="{BB962C8B-B14F-4D97-AF65-F5344CB8AC3E}">
        <p14:creationId xmlns:p14="http://schemas.microsoft.com/office/powerpoint/2010/main" val="3723747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1754326"/>
          </a:xfrm>
          <a:prstGeom prst="rect">
            <a:avLst/>
          </a:prstGeom>
          <a:noFill/>
        </p:spPr>
        <p:txBody>
          <a:bodyPr wrap="square" rtlCol="0">
            <a:spAutoFit/>
          </a:bodyPr>
          <a:lstStyle/>
          <a:p>
            <a:pPr algn="ctr"/>
            <a:r>
              <a:rPr lang="en-US" sz="3600" dirty="0" smtClean="0"/>
              <a:t>Promoters and </a:t>
            </a:r>
            <a:r>
              <a:rPr lang="en-US" sz="3600" dirty="0"/>
              <a:t>terminators have specific</a:t>
            </a:r>
          </a:p>
          <a:p>
            <a:pPr algn="ctr"/>
            <a:r>
              <a:rPr lang="en-US" sz="3600" dirty="0"/>
              <a:t>nucleotide sequences that </a:t>
            </a:r>
            <a:r>
              <a:rPr lang="en-US" sz="3600" dirty="0" smtClean="0"/>
              <a:t>are recognized </a:t>
            </a:r>
            <a:r>
              <a:rPr lang="en-US" sz="3600" dirty="0"/>
              <a:t>by RNA polymerase</a:t>
            </a:r>
          </a:p>
        </p:txBody>
      </p:sp>
      <p:pic>
        <p:nvPicPr>
          <p:cNvPr id="3" name="Picture 2"/>
          <p:cNvPicPr>
            <a:picLocks noChangeAspect="1"/>
          </p:cNvPicPr>
          <p:nvPr/>
        </p:nvPicPr>
        <p:blipFill>
          <a:blip r:embed="rId2"/>
          <a:stretch>
            <a:fillRect/>
          </a:stretch>
        </p:blipFill>
        <p:spPr>
          <a:xfrm>
            <a:off x="361660" y="2132856"/>
            <a:ext cx="8430204" cy="4320480"/>
          </a:xfrm>
          <a:prstGeom prst="rect">
            <a:avLst/>
          </a:prstGeom>
        </p:spPr>
      </p:pic>
    </p:spTree>
    <p:extLst>
      <p:ext uri="{BB962C8B-B14F-4D97-AF65-F5344CB8AC3E}">
        <p14:creationId xmlns:p14="http://schemas.microsoft.com/office/powerpoint/2010/main" val="4253226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5816" y="332656"/>
            <a:ext cx="3088652" cy="6340613"/>
          </a:xfrm>
          <a:prstGeom prst="rect">
            <a:avLst/>
          </a:prstGeom>
        </p:spPr>
      </p:pic>
    </p:spTree>
    <p:extLst>
      <p:ext uri="{BB962C8B-B14F-4D97-AF65-F5344CB8AC3E}">
        <p14:creationId xmlns:p14="http://schemas.microsoft.com/office/powerpoint/2010/main" val="1693917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Figure 5-02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761801"/>
            <a:ext cx="5924550" cy="595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525" y="144959"/>
            <a:ext cx="9134475" cy="646331"/>
          </a:xfrm>
          <a:prstGeom prst="rect">
            <a:avLst/>
          </a:prstGeom>
          <a:noFill/>
        </p:spPr>
        <p:txBody>
          <a:bodyPr wrap="square" rtlCol="0">
            <a:spAutoFit/>
          </a:bodyPr>
          <a:lstStyle/>
          <a:p>
            <a:pPr algn="ctr"/>
            <a:r>
              <a:rPr lang="en-US" sz="3600" dirty="0" smtClean="0"/>
              <a:t>Double stranded DNA and DNA double helix</a:t>
            </a:r>
            <a:endParaRPr lang="en-US" sz="3600" dirty="0"/>
          </a:p>
        </p:txBody>
      </p:sp>
    </p:spTree>
    <p:extLst>
      <p:ext uri="{BB962C8B-B14F-4D97-AF65-F5344CB8AC3E}">
        <p14:creationId xmlns:p14="http://schemas.microsoft.com/office/powerpoint/2010/main" val="78140322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1754326"/>
          </a:xfrm>
          <a:prstGeom prst="rect">
            <a:avLst/>
          </a:prstGeom>
          <a:noFill/>
        </p:spPr>
        <p:txBody>
          <a:bodyPr wrap="square" rtlCol="0">
            <a:spAutoFit/>
          </a:bodyPr>
          <a:lstStyle/>
          <a:p>
            <a:pPr algn="ctr"/>
            <a:r>
              <a:rPr lang="en-US" sz="3600" dirty="0" smtClean="0"/>
              <a:t>Eukaryotes can generate different mRNA from the same gene by alternate splicing of pre-mRNA</a:t>
            </a:r>
            <a:endParaRPr lang="en-US" sz="3600" dirty="0"/>
          </a:p>
        </p:txBody>
      </p:sp>
      <p:pic>
        <p:nvPicPr>
          <p:cNvPr id="3" name="Picture 2"/>
          <p:cNvPicPr>
            <a:picLocks noChangeAspect="1"/>
          </p:cNvPicPr>
          <p:nvPr/>
        </p:nvPicPr>
        <p:blipFill>
          <a:blip r:embed="rId2"/>
          <a:stretch>
            <a:fillRect/>
          </a:stretch>
        </p:blipFill>
        <p:spPr>
          <a:xfrm>
            <a:off x="179512" y="2060848"/>
            <a:ext cx="6695609" cy="3315175"/>
          </a:xfrm>
          <a:prstGeom prst="rect">
            <a:avLst/>
          </a:prstGeom>
        </p:spPr>
      </p:pic>
      <p:pic>
        <p:nvPicPr>
          <p:cNvPr id="5" name="Picture 4"/>
          <p:cNvPicPr>
            <a:picLocks noChangeAspect="1"/>
          </p:cNvPicPr>
          <p:nvPr/>
        </p:nvPicPr>
        <p:blipFill>
          <a:blip r:embed="rId3"/>
          <a:stretch>
            <a:fillRect/>
          </a:stretch>
        </p:blipFill>
        <p:spPr>
          <a:xfrm>
            <a:off x="5537505" y="4797152"/>
            <a:ext cx="3522147" cy="1961272"/>
          </a:xfrm>
          <a:prstGeom prst="rect">
            <a:avLst/>
          </a:prstGeom>
        </p:spPr>
      </p:pic>
    </p:spTree>
    <p:extLst>
      <p:ext uri="{BB962C8B-B14F-4D97-AF65-F5344CB8AC3E}">
        <p14:creationId xmlns:p14="http://schemas.microsoft.com/office/powerpoint/2010/main" val="482258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512" y="1700808"/>
            <a:ext cx="8578427" cy="4968552"/>
          </a:xfrm>
          <a:prstGeom prst="rect">
            <a:avLst/>
          </a:prstGeom>
        </p:spPr>
      </p:pic>
      <p:sp>
        <p:nvSpPr>
          <p:cNvPr id="4" name="TextBox 3"/>
          <p:cNvSpPr txBox="1"/>
          <p:nvPr/>
        </p:nvSpPr>
        <p:spPr>
          <a:xfrm>
            <a:off x="9525" y="144959"/>
            <a:ext cx="9134475" cy="1200329"/>
          </a:xfrm>
          <a:prstGeom prst="rect">
            <a:avLst/>
          </a:prstGeom>
          <a:noFill/>
        </p:spPr>
        <p:txBody>
          <a:bodyPr wrap="square" rtlCol="0">
            <a:spAutoFit/>
          </a:bodyPr>
          <a:lstStyle/>
          <a:p>
            <a:pPr algn="ctr"/>
            <a:r>
              <a:rPr lang="en-US" sz="3600" dirty="0"/>
              <a:t>Prokaryotes and </a:t>
            </a:r>
            <a:r>
              <a:rPr lang="en-US" sz="3600" dirty="0" smtClean="0"/>
              <a:t>eukaryotes handle </a:t>
            </a:r>
            <a:r>
              <a:rPr lang="en-US" sz="3600" dirty="0"/>
              <a:t>their RNA transcripts differently</a:t>
            </a:r>
          </a:p>
        </p:txBody>
      </p:sp>
      <p:sp>
        <p:nvSpPr>
          <p:cNvPr id="3" name="Rectangle 2"/>
          <p:cNvSpPr/>
          <p:nvPr/>
        </p:nvSpPr>
        <p:spPr>
          <a:xfrm>
            <a:off x="5004048" y="5013176"/>
            <a:ext cx="4283968" cy="2308324"/>
          </a:xfrm>
          <a:prstGeom prst="rect">
            <a:avLst/>
          </a:prstGeom>
        </p:spPr>
        <p:txBody>
          <a:bodyPr wrap="square">
            <a:spAutoFit/>
          </a:bodyPr>
          <a:lstStyle/>
          <a:p>
            <a:r>
              <a:rPr lang="en-IN" dirty="0">
                <a:hlinkClick r:id="rId3"/>
              </a:rPr>
              <a:t>https://</a:t>
            </a:r>
            <a:r>
              <a:rPr lang="en-IN" dirty="0" smtClean="0">
                <a:hlinkClick r:id="rId3"/>
              </a:rPr>
              <a:t>www.youtube.com/watch?v=aVgwr0QpYNE</a:t>
            </a:r>
            <a:endParaRPr lang="en-IN" dirty="0" smtClean="0"/>
          </a:p>
          <a:p>
            <a:r>
              <a:rPr lang="en-IN" dirty="0">
                <a:hlinkClick r:id="rId4"/>
              </a:rPr>
              <a:t>https://www.youtube.com/watch?v=_</a:t>
            </a:r>
            <a:r>
              <a:rPr lang="en-IN" dirty="0" smtClean="0">
                <a:hlinkClick r:id="rId4"/>
              </a:rPr>
              <a:t>Zyb8bpGMR0</a:t>
            </a:r>
            <a:endParaRPr lang="en-IN" dirty="0" smtClean="0"/>
          </a:p>
          <a:p>
            <a:r>
              <a:rPr lang="en-IN" dirty="0">
                <a:hlinkClick r:id="rId5"/>
              </a:rPr>
              <a:t>https://</a:t>
            </a:r>
            <a:r>
              <a:rPr lang="en-IN" dirty="0" smtClean="0">
                <a:hlinkClick r:id="rId5"/>
              </a:rPr>
              <a:t>www.youtube.com/watch?v=8_f-8ISZ164</a:t>
            </a:r>
            <a:endParaRPr lang="en-IN" dirty="0" smtClean="0"/>
          </a:p>
          <a:p>
            <a:endParaRPr lang="en-IN" dirty="0" smtClean="0"/>
          </a:p>
          <a:p>
            <a:endParaRPr lang="en-IN" dirty="0"/>
          </a:p>
        </p:txBody>
      </p:sp>
    </p:spTree>
    <p:extLst>
      <p:ext uri="{BB962C8B-B14F-4D97-AF65-F5344CB8AC3E}">
        <p14:creationId xmlns:p14="http://schemas.microsoft.com/office/powerpoint/2010/main" val="945706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5816" y="188640"/>
            <a:ext cx="3312368" cy="6423223"/>
          </a:xfrm>
          <a:prstGeom prst="rect">
            <a:avLst/>
          </a:prstGeom>
        </p:spPr>
      </p:pic>
    </p:spTree>
    <p:extLst>
      <p:ext uri="{BB962C8B-B14F-4D97-AF65-F5344CB8AC3E}">
        <p14:creationId xmlns:p14="http://schemas.microsoft.com/office/powerpoint/2010/main" val="3337518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1200329"/>
          </a:xfrm>
          <a:prstGeom prst="rect">
            <a:avLst/>
          </a:prstGeom>
          <a:noFill/>
        </p:spPr>
        <p:txBody>
          <a:bodyPr wrap="square" rtlCol="0">
            <a:spAutoFit/>
          </a:bodyPr>
          <a:lstStyle/>
          <a:p>
            <a:pPr algn="ctr"/>
            <a:r>
              <a:rPr lang="en-US" sz="3600" dirty="0" smtClean="0"/>
              <a:t>Mature mRNAs are exported out of nucleus into cytoplasm for protein synthesis</a:t>
            </a:r>
            <a:endParaRPr lang="en-US" sz="3600" dirty="0"/>
          </a:p>
        </p:txBody>
      </p:sp>
      <p:pic>
        <p:nvPicPr>
          <p:cNvPr id="3" name="Picture 2"/>
          <p:cNvPicPr>
            <a:picLocks noChangeAspect="1"/>
          </p:cNvPicPr>
          <p:nvPr/>
        </p:nvPicPr>
        <p:blipFill rotWithShape="1">
          <a:blip r:embed="rId2"/>
          <a:srcRect l="782" r="612"/>
          <a:stretch/>
        </p:blipFill>
        <p:spPr>
          <a:xfrm>
            <a:off x="35497" y="1772816"/>
            <a:ext cx="9073008" cy="2880320"/>
          </a:xfrm>
          <a:prstGeom prst="rect">
            <a:avLst/>
          </a:prstGeom>
        </p:spPr>
      </p:pic>
      <p:sp>
        <p:nvSpPr>
          <p:cNvPr id="5" name="TextBox 4"/>
          <p:cNvSpPr txBox="1"/>
          <p:nvPr/>
        </p:nvSpPr>
        <p:spPr>
          <a:xfrm>
            <a:off x="467545" y="5157192"/>
            <a:ext cx="8208912" cy="1200329"/>
          </a:xfrm>
          <a:prstGeom prst="rect">
            <a:avLst/>
          </a:prstGeom>
          <a:noFill/>
        </p:spPr>
        <p:txBody>
          <a:bodyPr wrap="square" rtlCol="0">
            <a:spAutoFit/>
          </a:bodyPr>
          <a:lstStyle/>
          <a:p>
            <a:pPr algn="just"/>
            <a:r>
              <a:rPr lang="en-US" dirty="0"/>
              <a:t>Mature mRNAs are exported out of nucleus </a:t>
            </a:r>
            <a:r>
              <a:rPr lang="en-US" dirty="0" smtClean="0"/>
              <a:t>through nuclear pore with the help of some associated protein into </a:t>
            </a:r>
            <a:r>
              <a:rPr lang="en-US" dirty="0"/>
              <a:t>cytoplasm for protein </a:t>
            </a:r>
            <a:r>
              <a:rPr lang="en-US" dirty="0" smtClean="0"/>
              <a:t>synthesis</a:t>
            </a:r>
            <a:r>
              <a:rPr lang="en-US" dirty="0"/>
              <a:t>. In the cytosol, the</a:t>
            </a:r>
          </a:p>
          <a:p>
            <a:pPr algn="just"/>
            <a:r>
              <a:rPr lang="en-US" dirty="0"/>
              <a:t>mRNA can shed some of these proteins </a:t>
            </a:r>
            <a:r>
              <a:rPr lang="en-US" dirty="0" smtClean="0"/>
              <a:t>and bind </a:t>
            </a:r>
            <a:r>
              <a:rPr lang="en-US" dirty="0"/>
              <a:t>new ones </a:t>
            </a:r>
            <a:r>
              <a:rPr lang="en-US" dirty="0" smtClean="0"/>
              <a:t>and ribosomes for protein synthesis.</a:t>
            </a:r>
            <a:endParaRPr lang="en-US" dirty="0"/>
          </a:p>
        </p:txBody>
      </p:sp>
    </p:spTree>
    <p:extLst>
      <p:ext uri="{BB962C8B-B14F-4D97-AF65-F5344CB8AC3E}">
        <p14:creationId xmlns:p14="http://schemas.microsoft.com/office/powerpoint/2010/main" val="2797839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1052736"/>
            <a:ext cx="9144000" cy="4869006"/>
            <a:chOff x="0" y="1052736"/>
            <a:chExt cx="9144000" cy="4869006"/>
          </a:xfrm>
        </p:grpSpPr>
        <p:pic>
          <p:nvPicPr>
            <p:cNvPr id="3" name="Picture 2"/>
            <p:cNvPicPr>
              <a:picLocks noChangeAspect="1"/>
            </p:cNvPicPr>
            <p:nvPr/>
          </p:nvPicPr>
          <p:blipFill rotWithShape="1">
            <a:blip r:embed="rId2"/>
            <a:srcRect b="38564"/>
            <a:stretch/>
          </p:blipFill>
          <p:spPr>
            <a:xfrm>
              <a:off x="0" y="1052736"/>
              <a:ext cx="9144000" cy="4869006"/>
            </a:xfrm>
            <a:prstGeom prst="rect">
              <a:avLst/>
            </a:prstGeom>
          </p:spPr>
        </p:pic>
        <p:pic>
          <p:nvPicPr>
            <p:cNvPr id="5" name="Picture 4"/>
            <p:cNvPicPr>
              <a:picLocks noChangeAspect="1"/>
            </p:cNvPicPr>
            <p:nvPr/>
          </p:nvPicPr>
          <p:blipFill>
            <a:blip r:embed="rId3"/>
            <a:stretch>
              <a:fillRect/>
            </a:stretch>
          </p:blipFill>
          <p:spPr>
            <a:xfrm>
              <a:off x="6693520" y="1124744"/>
              <a:ext cx="2378471" cy="2664296"/>
            </a:xfrm>
            <a:prstGeom prst="rect">
              <a:avLst/>
            </a:prstGeom>
          </p:spPr>
        </p:pic>
      </p:grpSp>
      <p:sp>
        <p:nvSpPr>
          <p:cNvPr id="7" name="TextBox 6"/>
          <p:cNvSpPr txBox="1"/>
          <p:nvPr/>
        </p:nvSpPr>
        <p:spPr>
          <a:xfrm>
            <a:off x="9525" y="144959"/>
            <a:ext cx="9134475" cy="646331"/>
          </a:xfrm>
          <a:prstGeom prst="rect">
            <a:avLst/>
          </a:prstGeom>
          <a:noFill/>
        </p:spPr>
        <p:txBody>
          <a:bodyPr wrap="square" rtlCol="0">
            <a:spAutoFit/>
          </a:bodyPr>
          <a:lstStyle/>
          <a:p>
            <a:pPr algn="ctr"/>
            <a:r>
              <a:rPr lang="en-US" sz="3600" dirty="0" err="1" smtClean="0"/>
              <a:t>Translaton</a:t>
            </a:r>
            <a:r>
              <a:rPr lang="en-US" sz="3600" dirty="0" smtClean="0"/>
              <a:t>: protein synthesis</a:t>
            </a:r>
            <a:endParaRPr lang="en-US" sz="3600" dirty="0"/>
          </a:p>
        </p:txBody>
      </p:sp>
      <p:sp>
        <p:nvSpPr>
          <p:cNvPr id="8" name="TextBox 7"/>
          <p:cNvSpPr txBox="1"/>
          <p:nvPr/>
        </p:nvSpPr>
        <p:spPr>
          <a:xfrm>
            <a:off x="107504" y="6018596"/>
            <a:ext cx="6718827" cy="646331"/>
          </a:xfrm>
          <a:prstGeom prst="rect">
            <a:avLst/>
          </a:prstGeom>
          <a:noFill/>
        </p:spPr>
        <p:txBody>
          <a:bodyPr wrap="none" rtlCol="0">
            <a:spAutoFit/>
          </a:bodyPr>
          <a:lstStyle/>
          <a:p>
            <a:r>
              <a:rPr lang="en-US" dirty="0" smtClean="0"/>
              <a:t>Prokaryotes: Protein synthesis happens in cytoplasm</a:t>
            </a:r>
          </a:p>
          <a:p>
            <a:r>
              <a:rPr lang="en-US" dirty="0" smtClean="0"/>
              <a:t>Eukaryotes:   Protein </a:t>
            </a:r>
            <a:r>
              <a:rPr lang="en-US" dirty="0"/>
              <a:t>synthesis happens in </a:t>
            </a:r>
            <a:r>
              <a:rPr lang="en-US" dirty="0" smtClean="0"/>
              <a:t>cytoplasm and on rough ER</a:t>
            </a:r>
            <a:endParaRPr lang="en-US" dirty="0"/>
          </a:p>
        </p:txBody>
      </p:sp>
    </p:spTree>
    <p:extLst>
      <p:ext uri="{BB962C8B-B14F-4D97-AF65-F5344CB8AC3E}">
        <p14:creationId xmlns:p14="http://schemas.microsoft.com/office/powerpoint/2010/main" val="39051735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1200329"/>
          </a:xfrm>
          <a:prstGeom prst="rect">
            <a:avLst/>
          </a:prstGeom>
          <a:noFill/>
        </p:spPr>
        <p:txBody>
          <a:bodyPr wrap="square" rtlCol="0">
            <a:spAutoFit/>
          </a:bodyPr>
          <a:lstStyle/>
          <a:p>
            <a:pPr algn="ctr"/>
            <a:r>
              <a:rPr lang="en-US" sz="3600" dirty="0" smtClean="0"/>
              <a:t>mRNA is red by the ribosome using genetic code</a:t>
            </a:r>
            <a:endParaRPr lang="en-US" sz="3600" dirty="0"/>
          </a:p>
        </p:txBody>
      </p:sp>
      <p:pic>
        <p:nvPicPr>
          <p:cNvPr id="3" name="Picture 2"/>
          <p:cNvPicPr>
            <a:picLocks noChangeAspect="1"/>
          </p:cNvPicPr>
          <p:nvPr/>
        </p:nvPicPr>
        <p:blipFill>
          <a:blip r:embed="rId2"/>
          <a:stretch>
            <a:fillRect/>
          </a:stretch>
        </p:blipFill>
        <p:spPr>
          <a:xfrm>
            <a:off x="76262" y="2348880"/>
            <a:ext cx="9001000" cy="3254251"/>
          </a:xfrm>
          <a:prstGeom prst="rect">
            <a:avLst/>
          </a:prstGeom>
        </p:spPr>
      </p:pic>
    </p:spTree>
    <p:extLst>
      <p:ext uri="{BB962C8B-B14F-4D97-AF65-F5344CB8AC3E}">
        <p14:creationId xmlns:p14="http://schemas.microsoft.com/office/powerpoint/2010/main" val="26053489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646331"/>
          </a:xfrm>
          <a:prstGeom prst="rect">
            <a:avLst/>
          </a:prstGeom>
          <a:noFill/>
        </p:spPr>
        <p:txBody>
          <a:bodyPr wrap="square" rtlCol="0">
            <a:spAutoFit/>
          </a:bodyPr>
          <a:lstStyle/>
          <a:p>
            <a:pPr algn="ctr"/>
            <a:r>
              <a:rPr lang="en-US" sz="3600" dirty="0" smtClean="0"/>
              <a:t>Genetic code is read with the help of </a:t>
            </a:r>
            <a:r>
              <a:rPr lang="en-US" sz="3600" dirty="0" err="1" smtClean="0"/>
              <a:t>tRNA</a:t>
            </a:r>
            <a:endParaRPr lang="en-US" sz="3600" dirty="0"/>
          </a:p>
        </p:txBody>
      </p:sp>
      <p:pic>
        <p:nvPicPr>
          <p:cNvPr id="4" name="Picture 3"/>
          <p:cNvPicPr>
            <a:picLocks noChangeAspect="1"/>
          </p:cNvPicPr>
          <p:nvPr/>
        </p:nvPicPr>
        <p:blipFill>
          <a:blip r:embed="rId2"/>
          <a:stretch>
            <a:fillRect/>
          </a:stretch>
        </p:blipFill>
        <p:spPr>
          <a:xfrm>
            <a:off x="5148064" y="1700808"/>
            <a:ext cx="3888432" cy="4484658"/>
          </a:xfrm>
          <a:prstGeom prst="rect">
            <a:avLst/>
          </a:prstGeom>
        </p:spPr>
      </p:pic>
      <p:grpSp>
        <p:nvGrpSpPr>
          <p:cNvPr id="6" name="Group 5"/>
          <p:cNvGrpSpPr/>
          <p:nvPr/>
        </p:nvGrpSpPr>
        <p:grpSpPr>
          <a:xfrm>
            <a:off x="141756" y="1684986"/>
            <a:ext cx="4439685" cy="4719177"/>
            <a:chOff x="141756" y="1684986"/>
            <a:chExt cx="4439685" cy="4719177"/>
          </a:xfrm>
        </p:grpSpPr>
        <p:pic>
          <p:nvPicPr>
            <p:cNvPr id="3" name="Picture 2"/>
            <p:cNvPicPr>
              <a:picLocks noChangeAspect="1"/>
            </p:cNvPicPr>
            <p:nvPr/>
          </p:nvPicPr>
          <p:blipFill>
            <a:blip r:embed="rId3"/>
            <a:stretch>
              <a:fillRect/>
            </a:stretch>
          </p:blipFill>
          <p:spPr>
            <a:xfrm>
              <a:off x="141756" y="1700808"/>
              <a:ext cx="4435398" cy="4703355"/>
            </a:xfrm>
            <a:prstGeom prst="rect">
              <a:avLst/>
            </a:prstGeom>
          </p:spPr>
        </p:pic>
        <p:sp>
          <p:nvSpPr>
            <p:cNvPr id="5" name="Rectangle 4"/>
            <p:cNvSpPr/>
            <p:nvPr/>
          </p:nvSpPr>
          <p:spPr>
            <a:xfrm>
              <a:off x="4293409" y="1684986"/>
              <a:ext cx="28803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68891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1520" y="2068849"/>
            <a:ext cx="8568952" cy="3808423"/>
          </a:xfrm>
          <a:prstGeom prst="rect">
            <a:avLst/>
          </a:prstGeom>
        </p:spPr>
      </p:pic>
      <p:sp>
        <p:nvSpPr>
          <p:cNvPr id="3" name="TextBox 2"/>
          <p:cNvSpPr txBox="1"/>
          <p:nvPr/>
        </p:nvSpPr>
        <p:spPr>
          <a:xfrm>
            <a:off x="16421" y="5301208"/>
            <a:ext cx="6500232" cy="1384995"/>
          </a:xfrm>
          <a:prstGeom prst="rect">
            <a:avLst/>
          </a:prstGeom>
          <a:noFill/>
        </p:spPr>
        <p:txBody>
          <a:bodyPr wrap="square" rtlCol="0">
            <a:spAutoFit/>
          </a:bodyPr>
          <a:lstStyle/>
          <a:p>
            <a:pPr algn="just"/>
            <a:r>
              <a:rPr lang="en-US" sz="1400" dirty="0"/>
              <a:t>Each </a:t>
            </a:r>
            <a:r>
              <a:rPr lang="en-US" sz="1400" dirty="0" err="1"/>
              <a:t>synthetase</a:t>
            </a:r>
            <a:r>
              <a:rPr lang="en-US" sz="1400" dirty="0"/>
              <a:t> couples </a:t>
            </a:r>
            <a:r>
              <a:rPr lang="en-US" sz="1400" dirty="0" smtClean="0"/>
              <a:t>a particular </a:t>
            </a:r>
            <a:r>
              <a:rPr lang="en-US" sz="1400" dirty="0"/>
              <a:t>amino acid to its </a:t>
            </a:r>
            <a:r>
              <a:rPr lang="en-US" sz="1400" dirty="0" smtClean="0"/>
              <a:t>corresponding </a:t>
            </a:r>
            <a:r>
              <a:rPr lang="en-US" sz="1400" dirty="0" err="1" smtClean="0"/>
              <a:t>tRNAs</a:t>
            </a:r>
            <a:r>
              <a:rPr lang="en-US" sz="1400" dirty="0"/>
              <a:t>, a process called charging. </a:t>
            </a:r>
            <a:r>
              <a:rPr lang="en-US" sz="1400" dirty="0" smtClean="0"/>
              <a:t>The anticodon </a:t>
            </a:r>
            <a:r>
              <a:rPr lang="en-US" sz="1400" dirty="0"/>
              <a:t>on the charged </a:t>
            </a:r>
            <a:r>
              <a:rPr lang="en-US" sz="1400" dirty="0" err="1"/>
              <a:t>tRNA</a:t>
            </a:r>
            <a:r>
              <a:rPr lang="en-US" sz="1400" dirty="0"/>
              <a:t> </a:t>
            </a:r>
            <a:r>
              <a:rPr lang="en-US" sz="1400" dirty="0" smtClean="0"/>
              <a:t>molecule then </a:t>
            </a:r>
            <a:r>
              <a:rPr lang="en-US" sz="1400" dirty="0"/>
              <a:t>forms base pairs with the </a:t>
            </a:r>
            <a:r>
              <a:rPr lang="en-US" sz="1400" dirty="0" smtClean="0"/>
              <a:t>appropriate codon </a:t>
            </a:r>
            <a:r>
              <a:rPr lang="en-US" sz="1400" dirty="0"/>
              <a:t>on the mRNA. An error </a:t>
            </a:r>
            <a:r>
              <a:rPr lang="en-US" sz="1400" dirty="0" smtClean="0"/>
              <a:t>in either the </a:t>
            </a:r>
            <a:r>
              <a:rPr lang="en-US" sz="1400" dirty="0"/>
              <a:t>charging step or the binding of </a:t>
            </a:r>
            <a:r>
              <a:rPr lang="en-US" sz="1400" dirty="0" smtClean="0"/>
              <a:t>the charged </a:t>
            </a:r>
            <a:r>
              <a:rPr lang="en-US" sz="1400" dirty="0" err="1"/>
              <a:t>tRNA</a:t>
            </a:r>
            <a:r>
              <a:rPr lang="en-US" sz="1400" dirty="0"/>
              <a:t> to its codon will cause </a:t>
            </a:r>
            <a:r>
              <a:rPr lang="en-US" sz="1400" dirty="0" smtClean="0"/>
              <a:t>the wrong </a:t>
            </a:r>
            <a:r>
              <a:rPr lang="en-US" sz="1400" dirty="0"/>
              <a:t>amino acid to be incorporated </a:t>
            </a:r>
            <a:r>
              <a:rPr lang="en-US" sz="1400" dirty="0" smtClean="0"/>
              <a:t>into a </a:t>
            </a:r>
            <a:r>
              <a:rPr lang="en-US" sz="1400" dirty="0"/>
              <a:t>protein chain. In the sequence of </a:t>
            </a:r>
            <a:r>
              <a:rPr lang="en-US" sz="1400" dirty="0" smtClean="0"/>
              <a:t>events shown</a:t>
            </a:r>
            <a:r>
              <a:rPr lang="en-US" sz="1400" dirty="0"/>
              <a:t>, the amino acid tryptophan (</a:t>
            </a:r>
            <a:r>
              <a:rPr lang="en-US" sz="1400" dirty="0" err="1"/>
              <a:t>Trp</a:t>
            </a:r>
            <a:r>
              <a:rPr lang="en-US" sz="1400" dirty="0"/>
              <a:t>) </a:t>
            </a:r>
            <a:r>
              <a:rPr lang="en-US" sz="1400" dirty="0" smtClean="0"/>
              <a:t>is selected </a:t>
            </a:r>
            <a:r>
              <a:rPr lang="en-US" sz="1400" dirty="0"/>
              <a:t>by the codon UGG on the mRNA.</a:t>
            </a:r>
          </a:p>
        </p:txBody>
      </p:sp>
      <p:sp>
        <p:nvSpPr>
          <p:cNvPr id="4" name="TextBox 3"/>
          <p:cNvSpPr txBox="1"/>
          <p:nvPr/>
        </p:nvSpPr>
        <p:spPr>
          <a:xfrm>
            <a:off x="9525" y="144959"/>
            <a:ext cx="9134475" cy="1754326"/>
          </a:xfrm>
          <a:prstGeom prst="rect">
            <a:avLst/>
          </a:prstGeom>
          <a:noFill/>
        </p:spPr>
        <p:txBody>
          <a:bodyPr wrap="square" rtlCol="0">
            <a:spAutoFit/>
          </a:bodyPr>
          <a:lstStyle/>
          <a:p>
            <a:pPr algn="ctr"/>
            <a:r>
              <a:rPr lang="en-US" sz="3600" dirty="0"/>
              <a:t>The genetic code </a:t>
            </a:r>
            <a:r>
              <a:rPr lang="en-US" sz="3600" dirty="0" smtClean="0"/>
              <a:t>is translated </a:t>
            </a:r>
            <a:r>
              <a:rPr lang="en-US" sz="3600" dirty="0"/>
              <a:t>by </a:t>
            </a:r>
            <a:r>
              <a:rPr lang="en-US" sz="3600" dirty="0" smtClean="0"/>
              <a:t>the cooperation </a:t>
            </a:r>
            <a:r>
              <a:rPr lang="en-US" sz="3600" dirty="0"/>
              <a:t>of </a:t>
            </a:r>
            <a:r>
              <a:rPr lang="en-US" sz="3600" dirty="0" smtClean="0"/>
              <a:t>two adaptors</a:t>
            </a:r>
            <a:r>
              <a:rPr lang="en-US" sz="3600" dirty="0"/>
              <a:t>: </a:t>
            </a:r>
            <a:r>
              <a:rPr lang="en-US" sz="3600" dirty="0" err="1"/>
              <a:t>aminoacyl-tRNA</a:t>
            </a:r>
            <a:r>
              <a:rPr lang="en-US" sz="3600" dirty="0"/>
              <a:t> </a:t>
            </a:r>
            <a:r>
              <a:rPr lang="en-US" sz="3600" dirty="0" err="1" smtClean="0"/>
              <a:t>synthetases</a:t>
            </a:r>
            <a:r>
              <a:rPr lang="en-US" sz="3600" dirty="0" smtClean="0"/>
              <a:t> and </a:t>
            </a:r>
            <a:r>
              <a:rPr lang="en-US" sz="3600" dirty="0" err="1"/>
              <a:t>tRNAs</a:t>
            </a:r>
            <a:r>
              <a:rPr lang="en-US" sz="3600" dirty="0"/>
              <a:t>.</a:t>
            </a:r>
          </a:p>
        </p:txBody>
      </p:sp>
    </p:spTree>
    <p:extLst>
      <p:ext uri="{BB962C8B-B14F-4D97-AF65-F5344CB8AC3E}">
        <p14:creationId xmlns:p14="http://schemas.microsoft.com/office/powerpoint/2010/main" val="6621185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646331"/>
          </a:xfrm>
          <a:prstGeom prst="rect">
            <a:avLst/>
          </a:prstGeom>
          <a:noFill/>
        </p:spPr>
        <p:txBody>
          <a:bodyPr wrap="square" rtlCol="0">
            <a:spAutoFit/>
          </a:bodyPr>
          <a:lstStyle/>
          <a:p>
            <a:pPr algn="ctr"/>
            <a:r>
              <a:rPr lang="en-US" sz="3600" dirty="0" smtClean="0"/>
              <a:t>Ribosome: the protein synthesis machine</a:t>
            </a:r>
            <a:endParaRPr lang="en-US" sz="3600" dirty="0"/>
          </a:p>
        </p:txBody>
      </p:sp>
      <p:pic>
        <p:nvPicPr>
          <p:cNvPr id="3" name="Picture 2"/>
          <p:cNvPicPr>
            <a:picLocks noChangeAspect="1"/>
          </p:cNvPicPr>
          <p:nvPr/>
        </p:nvPicPr>
        <p:blipFill>
          <a:blip r:embed="rId2"/>
          <a:stretch>
            <a:fillRect/>
          </a:stretch>
        </p:blipFill>
        <p:spPr>
          <a:xfrm>
            <a:off x="179512" y="1152350"/>
            <a:ext cx="4746913" cy="5300986"/>
          </a:xfrm>
          <a:prstGeom prst="rect">
            <a:avLst/>
          </a:prstGeom>
        </p:spPr>
      </p:pic>
      <p:pic>
        <p:nvPicPr>
          <p:cNvPr id="4" name="Picture 3"/>
          <p:cNvPicPr>
            <a:picLocks noChangeAspect="1"/>
          </p:cNvPicPr>
          <p:nvPr/>
        </p:nvPicPr>
        <p:blipFill>
          <a:blip r:embed="rId3"/>
          <a:stretch>
            <a:fillRect/>
          </a:stretch>
        </p:blipFill>
        <p:spPr>
          <a:xfrm>
            <a:off x="5148064" y="3861048"/>
            <a:ext cx="3907325" cy="2592288"/>
          </a:xfrm>
          <a:prstGeom prst="rect">
            <a:avLst/>
          </a:prstGeom>
        </p:spPr>
      </p:pic>
    </p:spTree>
    <p:extLst>
      <p:ext uri="{BB962C8B-B14F-4D97-AF65-F5344CB8AC3E}">
        <p14:creationId xmlns:p14="http://schemas.microsoft.com/office/powerpoint/2010/main" val="12842542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1200329"/>
          </a:xfrm>
          <a:prstGeom prst="rect">
            <a:avLst/>
          </a:prstGeom>
          <a:noFill/>
        </p:spPr>
        <p:txBody>
          <a:bodyPr wrap="square" rtlCol="0">
            <a:spAutoFit/>
          </a:bodyPr>
          <a:lstStyle/>
          <a:p>
            <a:pPr algn="ctr"/>
            <a:r>
              <a:rPr lang="en-US" sz="3600" dirty="0" smtClean="0"/>
              <a:t>Ribosome slides along the mRNA 5’-3’ direction polymerizing amino acids one after another</a:t>
            </a:r>
            <a:endParaRPr lang="en-US" sz="3600" dirty="0"/>
          </a:p>
        </p:txBody>
      </p:sp>
      <p:pic>
        <p:nvPicPr>
          <p:cNvPr id="3" name="Picture 2"/>
          <p:cNvPicPr>
            <a:picLocks noChangeAspect="1"/>
          </p:cNvPicPr>
          <p:nvPr/>
        </p:nvPicPr>
        <p:blipFill>
          <a:blip r:embed="rId2" cstate="print"/>
          <a:stretch>
            <a:fillRect/>
          </a:stretch>
        </p:blipFill>
        <p:spPr>
          <a:xfrm>
            <a:off x="0" y="1498827"/>
            <a:ext cx="6048672" cy="1704625"/>
          </a:xfrm>
          <a:prstGeom prst="rect">
            <a:avLst/>
          </a:prstGeom>
        </p:spPr>
      </p:pic>
      <p:pic>
        <p:nvPicPr>
          <p:cNvPr id="4" name="Picture 3"/>
          <p:cNvPicPr>
            <a:picLocks noChangeAspect="1"/>
          </p:cNvPicPr>
          <p:nvPr/>
        </p:nvPicPr>
        <p:blipFill>
          <a:blip r:embed="rId3" cstate="print"/>
          <a:stretch>
            <a:fillRect/>
          </a:stretch>
        </p:blipFill>
        <p:spPr>
          <a:xfrm>
            <a:off x="107504" y="3327876"/>
            <a:ext cx="6264697" cy="1728729"/>
          </a:xfrm>
          <a:prstGeom prst="rect">
            <a:avLst/>
          </a:prstGeom>
        </p:spPr>
      </p:pic>
      <p:pic>
        <p:nvPicPr>
          <p:cNvPr id="5" name="Picture 4"/>
          <p:cNvPicPr>
            <a:picLocks noChangeAspect="1"/>
          </p:cNvPicPr>
          <p:nvPr/>
        </p:nvPicPr>
        <p:blipFill>
          <a:blip r:embed="rId4" cstate="print"/>
          <a:stretch>
            <a:fillRect/>
          </a:stretch>
        </p:blipFill>
        <p:spPr>
          <a:xfrm>
            <a:off x="27302" y="5081068"/>
            <a:ext cx="6019642" cy="1754918"/>
          </a:xfrm>
          <a:prstGeom prst="rect">
            <a:avLst/>
          </a:prstGeom>
        </p:spPr>
      </p:pic>
      <p:sp>
        <p:nvSpPr>
          <p:cNvPr id="6" name="TextBox 5"/>
          <p:cNvSpPr txBox="1"/>
          <p:nvPr/>
        </p:nvSpPr>
        <p:spPr>
          <a:xfrm>
            <a:off x="6444208" y="1649180"/>
            <a:ext cx="2699792" cy="2462213"/>
          </a:xfrm>
          <a:prstGeom prst="rect">
            <a:avLst/>
          </a:prstGeom>
          <a:noFill/>
        </p:spPr>
        <p:txBody>
          <a:bodyPr wrap="square" rtlCol="0">
            <a:spAutoFit/>
          </a:bodyPr>
          <a:lstStyle/>
          <a:p>
            <a:pPr marL="342900" indent="-342900">
              <a:buFont typeface="+mj-lt"/>
              <a:buAutoNum type="arabicPeriod"/>
            </a:pPr>
            <a:r>
              <a:rPr lang="en-US" sz="1400" dirty="0" smtClean="0"/>
              <a:t>With the formation of a new peptide bond the growing chain of amino acid is transferred to the last </a:t>
            </a:r>
            <a:r>
              <a:rPr lang="en-US" sz="1400" dirty="0" err="1" smtClean="0"/>
              <a:t>tRNA</a:t>
            </a:r>
            <a:r>
              <a:rPr lang="en-US" sz="1400" dirty="0" smtClean="0"/>
              <a:t>.</a:t>
            </a:r>
          </a:p>
          <a:p>
            <a:pPr marL="342900" indent="-342900">
              <a:buFont typeface="+mj-lt"/>
              <a:buAutoNum type="arabicPeriod"/>
            </a:pPr>
            <a:r>
              <a:rPr lang="en-US" sz="1400" dirty="0" smtClean="0"/>
              <a:t>The empty previous </a:t>
            </a:r>
            <a:r>
              <a:rPr lang="en-US" sz="1400" dirty="0" err="1" smtClean="0"/>
              <a:t>tRNA</a:t>
            </a:r>
            <a:r>
              <a:rPr lang="en-US" sz="1400" dirty="0" smtClean="0"/>
              <a:t> leaves.</a:t>
            </a:r>
          </a:p>
          <a:p>
            <a:pPr marL="342900" indent="-342900">
              <a:buFont typeface="+mj-lt"/>
              <a:buAutoNum type="arabicPeriod"/>
            </a:pPr>
            <a:r>
              <a:rPr lang="en-US" sz="1400" dirty="0" smtClean="0"/>
              <a:t>Next </a:t>
            </a:r>
            <a:r>
              <a:rPr lang="en-US" sz="1400" dirty="0" err="1" smtClean="0"/>
              <a:t>tRNA</a:t>
            </a:r>
            <a:r>
              <a:rPr lang="en-US" sz="1400" dirty="0" smtClean="0"/>
              <a:t>  loaded with the next amino acid comes in and forms a new peptide bod.</a:t>
            </a:r>
          </a:p>
          <a:p>
            <a:pPr marL="342900" indent="-342900">
              <a:buFont typeface="+mj-lt"/>
              <a:buAutoNum type="arabicPeriod"/>
            </a:pPr>
            <a:r>
              <a:rPr lang="en-US" sz="1400" dirty="0" smtClean="0"/>
              <a:t>The cycle continues till ribosome hits a stop codon. </a:t>
            </a:r>
            <a:endParaRPr lang="en-US" sz="1400" dirty="0"/>
          </a:p>
        </p:txBody>
      </p:sp>
      <p:sp>
        <p:nvSpPr>
          <p:cNvPr id="7" name="TextBox 6"/>
          <p:cNvSpPr txBox="1"/>
          <p:nvPr/>
        </p:nvSpPr>
        <p:spPr>
          <a:xfrm>
            <a:off x="2485902" y="2386373"/>
            <a:ext cx="340158" cy="400110"/>
          </a:xfrm>
          <a:prstGeom prst="rect">
            <a:avLst/>
          </a:prstGeom>
          <a:noFill/>
        </p:spPr>
        <p:txBody>
          <a:bodyPr wrap="none" rtlCol="0">
            <a:spAutoFit/>
          </a:bodyPr>
          <a:lstStyle/>
          <a:p>
            <a:r>
              <a:rPr lang="en-US" sz="2000" b="1" dirty="0" smtClean="0"/>
              <a:t>A</a:t>
            </a:r>
            <a:endParaRPr lang="en-US" sz="2000" b="1" dirty="0"/>
          </a:p>
        </p:txBody>
      </p:sp>
      <p:sp>
        <p:nvSpPr>
          <p:cNvPr id="8" name="TextBox 7"/>
          <p:cNvSpPr txBox="1"/>
          <p:nvPr/>
        </p:nvSpPr>
        <p:spPr>
          <a:xfrm>
            <a:off x="5651924" y="2386373"/>
            <a:ext cx="340158" cy="400110"/>
          </a:xfrm>
          <a:prstGeom prst="rect">
            <a:avLst/>
          </a:prstGeom>
          <a:noFill/>
        </p:spPr>
        <p:txBody>
          <a:bodyPr wrap="none" rtlCol="0">
            <a:spAutoFit/>
          </a:bodyPr>
          <a:lstStyle/>
          <a:p>
            <a:r>
              <a:rPr lang="en-US" sz="2000" b="1" dirty="0" smtClean="0"/>
              <a:t>B</a:t>
            </a:r>
            <a:endParaRPr lang="en-US" sz="2000" b="1" dirty="0"/>
          </a:p>
        </p:txBody>
      </p:sp>
      <p:sp>
        <p:nvSpPr>
          <p:cNvPr id="9" name="TextBox 8"/>
          <p:cNvSpPr txBox="1"/>
          <p:nvPr/>
        </p:nvSpPr>
        <p:spPr>
          <a:xfrm>
            <a:off x="2539893" y="4188545"/>
            <a:ext cx="320922" cy="400110"/>
          </a:xfrm>
          <a:prstGeom prst="rect">
            <a:avLst/>
          </a:prstGeom>
          <a:noFill/>
        </p:spPr>
        <p:txBody>
          <a:bodyPr wrap="none" rtlCol="0">
            <a:spAutoFit/>
          </a:bodyPr>
          <a:lstStyle/>
          <a:p>
            <a:r>
              <a:rPr lang="en-US" sz="2000" b="1" dirty="0" smtClean="0"/>
              <a:t>C</a:t>
            </a:r>
            <a:endParaRPr lang="en-US" sz="2000" b="1" dirty="0"/>
          </a:p>
        </p:txBody>
      </p:sp>
      <p:sp>
        <p:nvSpPr>
          <p:cNvPr id="10" name="TextBox 9"/>
          <p:cNvSpPr txBox="1"/>
          <p:nvPr/>
        </p:nvSpPr>
        <p:spPr>
          <a:xfrm>
            <a:off x="5629482" y="4188545"/>
            <a:ext cx="346570" cy="400110"/>
          </a:xfrm>
          <a:prstGeom prst="rect">
            <a:avLst/>
          </a:prstGeom>
          <a:noFill/>
        </p:spPr>
        <p:txBody>
          <a:bodyPr wrap="none" rtlCol="0">
            <a:spAutoFit/>
          </a:bodyPr>
          <a:lstStyle/>
          <a:p>
            <a:r>
              <a:rPr lang="en-US" sz="2000" b="1" dirty="0" smtClean="0"/>
              <a:t>D</a:t>
            </a:r>
            <a:endParaRPr lang="en-US" sz="2000" b="1" dirty="0"/>
          </a:p>
        </p:txBody>
      </p:sp>
      <p:sp>
        <p:nvSpPr>
          <p:cNvPr id="11" name="TextBox 10"/>
          <p:cNvSpPr txBox="1"/>
          <p:nvPr/>
        </p:nvSpPr>
        <p:spPr>
          <a:xfrm>
            <a:off x="2483768" y="5975229"/>
            <a:ext cx="309700" cy="400110"/>
          </a:xfrm>
          <a:prstGeom prst="rect">
            <a:avLst/>
          </a:prstGeom>
          <a:noFill/>
        </p:spPr>
        <p:txBody>
          <a:bodyPr wrap="none" rtlCol="0">
            <a:spAutoFit/>
          </a:bodyPr>
          <a:lstStyle/>
          <a:p>
            <a:r>
              <a:rPr lang="en-US" sz="2000" b="1" dirty="0" smtClean="0"/>
              <a:t>E</a:t>
            </a:r>
            <a:endParaRPr lang="en-US" sz="2000" b="1" dirty="0"/>
          </a:p>
        </p:txBody>
      </p:sp>
      <p:sp>
        <p:nvSpPr>
          <p:cNvPr id="12" name="TextBox 11"/>
          <p:cNvSpPr txBox="1"/>
          <p:nvPr/>
        </p:nvSpPr>
        <p:spPr>
          <a:xfrm>
            <a:off x="5651924" y="5955562"/>
            <a:ext cx="301686" cy="400110"/>
          </a:xfrm>
          <a:prstGeom prst="rect">
            <a:avLst/>
          </a:prstGeom>
          <a:noFill/>
        </p:spPr>
        <p:txBody>
          <a:bodyPr wrap="none" rtlCol="0">
            <a:spAutoFit/>
          </a:bodyPr>
          <a:lstStyle/>
          <a:p>
            <a:r>
              <a:rPr lang="en-US" sz="2000" b="1" dirty="0" smtClean="0"/>
              <a:t>F</a:t>
            </a:r>
            <a:endParaRPr lang="en-US" sz="2000" b="1" dirty="0"/>
          </a:p>
        </p:txBody>
      </p:sp>
    </p:spTree>
    <p:extLst>
      <p:ext uri="{BB962C8B-B14F-4D97-AF65-F5344CB8AC3E}">
        <p14:creationId xmlns:p14="http://schemas.microsoft.com/office/powerpoint/2010/main" val="25380266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005322"/>
            <a:ext cx="6238875" cy="126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086" y="3748522"/>
            <a:ext cx="614362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own Arrow 1"/>
          <p:cNvSpPr/>
          <p:nvPr/>
        </p:nvSpPr>
        <p:spPr>
          <a:xfrm>
            <a:off x="4311423" y="2272147"/>
            <a:ext cx="533400" cy="1447800"/>
          </a:xfrm>
          <a:prstGeom prst="downArrow">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901404" y="2529321"/>
            <a:ext cx="2410019" cy="584775"/>
          </a:xfrm>
          <a:prstGeom prst="rect">
            <a:avLst/>
          </a:prstGeom>
          <a:noFill/>
        </p:spPr>
        <p:txBody>
          <a:bodyPr wrap="none" rtlCol="0">
            <a:spAutoFit/>
          </a:bodyPr>
          <a:lstStyle/>
          <a:p>
            <a:r>
              <a:rPr lang="en-US" sz="3200" b="1" dirty="0" smtClean="0"/>
              <a:t>Transcription</a:t>
            </a:r>
            <a:endParaRPr lang="en-US" sz="3200" b="1" dirty="0"/>
          </a:p>
        </p:txBody>
      </p:sp>
      <p:sp>
        <p:nvSpPr>
          <p:cNvPr id="4" name="TextBox 3"/>
          <p:cNvSpPr txBox="1"/>
          <p:nvPr/>
        </p:nvSpPr>
        <p:spPr>
          <a:xfrm>
            <a:off x="533400" y="5446693"/>
            <a:ext cx="7772400" cy="954107"/>
          </a:xfrm>
          <a:prstGeom prst="rect">
            <a:avLst/>
          </a:prstGeom>
          <a:noFill/>
        </p:spPr>
        <p:txBody>
          <a:bodyPr wrap="square" rtlCol="0">
            <a:spAutoFit/>
          </a:bodyPr>
          <a:lstStyle/>
          <a:p>
            <a:r>
              <a:rPr lang="en-US" sz="2800" dirty="0" smtClean="0"/>
              <a:t>Same base pairing complementarity is maintained except U is incorporated in place of T. </a:t>
            </a:r>
            <a:endParaRPr lang="en-US" sz="2800" dirty="0"/>
          </a:p>
        </p:txBody>
      </p:sp>
      <p:sp>
        <p:nvSpPr>
          <p:cNvPr id="7" name="TextBox 6"/>
          <p:cNvSpPr txBox="1"/>
          <p:nvPr/>
        </p:nvSpPr>
        <p:spPr>
          <a:xfrm>
            <a:off x="9525" y="144959"/>
            <a:ext cx="9134475" cy="646331"/>
          </a:xfrm>
          <a:prstGeom prst="rect">
            <a:avLst/>
          </a:prstGeom>
          <a:noFill/>
        </p:spPr>
        <p:txBody>
          <a:bodyPr wrap="square" rtlCol="0">
            <a:spAutoFit/>
          </a:bodyPr>
          <a:lstStyle/>
          <a:p>
            <a:pPr algn="ctr"/>
            <a:r>
              <a:rPr lang="en-US" sz="3600" dirty="0"/>
              <a:t>DNA to RNA: Transcription</a:t>
            </a:r>
          </a:p>
        </p:txBody>
      </p:sp>
    </p:spTree>
    <p:extLst>
      <p:ext uri="{BB962C8B-B14F-4D97-AF65-F5344CB8AC3E}">
        <p14:creationId xmlns:p14="http://schemas.microsoft.com/office/powerpoint/2010/main" val="15734974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25" y="144959"/>
            <a:ext cx="9134475" cy="1754326"/>
          </a:xfrm>
          <a:prstGeom prst="rect">
            <a:avLst/>
          </a:prstGeom>
          <a:noFill/>
        </p:spPr>
        <p:txBody>
          <a:bodyPr wrap="square" rtlCol="0">
            <a:spAutoFit/>
          </a:bodyPr>
          <a:lstStyle/>
          <a:p>
            <a:pPr algn="ctr"/>
            <a:r>
              <a:rPr lang="en-US" sz="3600" dirty="0" smtClean="0"/>
              <a:t>Multiple ribosome are loaded on the same mRNA molecule simultaneously producing multiple copies of </a:t>
            </a:r>
            <a:r>
              <a:rPr lang="en-US" sz="3600" dirty="0"/>
              <a:t>the </a:t>
            </a:r>
            <a:r>
              <a:rPr lang="en-US" sz="3600" dirty="0" smtClean="0"/>
              <a:t>coded protein</a:t>
            </a:r>
            <a:endParaRPr lang="en-US" sz="3600" dirty="0"/>
          </a:p>
        </p:txBody>
      </p:sp>
      <p:pic>
        <p:nvPicPr>
          <p:cNvPr id="3" name="Picture 2"/>
          <p:cNvPicPr>
            <a:picLocks noChangeAspect="1"/>
          </p:cNvPicPr>
          <p:nvPr/>
        </p:nvPicPr>
        <p:blipFill>
          <a:blip r:embed="rId2"/>
          <a:stretch>
            <a:fillRect/>
          </a:stretch>
        </p:blipFill>
        <p:spPr>
          <a:xfrm>
            <a:off x="113622" y="2060848"/>
            <a:ext cx="8926279" cy="4176464"/>
          </a:xfrm>
          <a:prstGeom prst="rect">
            <a:avLst/>
          </a:prstGeom>
        </p:spPr>
      </p:pic>
    </p:spTree>
    <p:extLst>
      <p:ext uri="{BB962C8B-B14F-4D97-AF65-F5344CB8AC3E}">
        <p14:creationId xmlns:p14="http://schemas.microsoft.com/office/powerpoint/2010/main" val="27786876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33" y="156835"/>
            <a:ext cx="9134475" cy="646331"/>
          </a:xfrm>
          <a:prstGeom prst="rect">
            <a:avLst/>
          </a:prstGeom>
          <a:noFill/>
        </p:spPr>
        <p:txBody>
          <a:bodyPr wrap="square" rtlCol="0">
            <a:spAutoFit/>
          </a:bodyPr>
          <a:lstStyle/>
          <a:p>
            <a:pPr algn="ctr"/>
            <a:r>
              <a:rPr lang="en-US" sz="3600" dirty="0" smtClean="0"/>
              <a:t>Mutation in genetic code</a:t>
            </a:r>
            <a:endParaRPr lang="en-US" sz="3600" dirty="0"/>
          </a:p>
        </p:txBody>
      </p:sp>
      <p:pic>
        <p:nvPicPr>
          <p:cNvPr id="3" name="Picture 2"/>
          <p:cNvPicPr>
            <a:picLocks noChangeAspect="1"/>
          </p:cNvPicPr>
          <p:nvPr/>
        </p:nvPicPr>
        <p:blipFill rotWithShape="1">
          <a:blip r:embed="rId2"/>
          <a:srcRect t="31229"/>
          <a:stretch/>
        </p:blipFill>
        <p:spPr>
          <a:xfrm>
            <a:off x="4716016" y="1556792"/>
            <a:ext cx="4427984" cy="4939011"/>
          </a:xfrm>
          <a:prstGeom prst="rect">
            <a:avLst/>
          </a:prstGeom>
        </p:spPr>
      </p:pic>
      <p:pic>
        <p:nvPicPr>
          <p:cNvPr id="4" name="Picture 3"/>
          <p:cNvPicPr>
            <a:picLocks noChangeAspect="1"/>
          </p:cNvPicPr>
          <p:nvPr/>
        </p:nvPicPr>
        <p:blipFill rotWithShape="1">
          <a:blip r:embed="rId2"/>
          <a:srcRect b="68771"/>
          <a:stretch/>
        </p:blipFill>
        <p:spPr>
          <a:xfrm>
            <a:off x="107503" y="4149080"/>
            <a:ext cx="4678669" cy="2369789"/>
          </a:xfrm>
          <a:prstGeom prst="rect">
            <a:avLst/>
          </a:prstGeom>
        </p:spPr>
      </p:pic>
      <p:pic>
        <p:nvPicPr>
          <p:cNvPr id="5" name="Picture 4"/>
          <p:cNvPicPr>
            <a:picLocks noChangeAspect="1"/>
          </p:cNvPicPr>
          <p:nvPr/>
        </p:nvPicPr>
        <p:blipFill>
          <a:blip r:embed="rId3"/>
          <a:stretch>
            <a:fillRect/>
          </a:stretch>
        </p:blipFill>
        <p:spPr>
          <a:xfrm>
            <a:off x="323528" y="1038116"/>
            <a:ext cx="2985618" cy="2876014"/>
          </a:xfrm>
          <a:prstGeom prst="rect">
            <a:avLst/>
          </a:prstGeom>
        </p:spPr>
      </p:pic>
    </p:spTree>
    <p:extLst>
      <p:ext uri="{BB962C8B-B14F-4D97-AF65-F5344CB8AC3E}">
        <p14:creationId xmlns:p14="http://schemas.microsoft.com/office/powerpoint/2010/main" val="37137316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9632" y="1124744"/>
            <a:ext cx="6258954" cy="5364818"/>
          </a:xfrm>
          <a:prstGeom prst="rect">
            <a:avLst/>
          </a:prstGeom>
        </p:spPr>
      </p:pic>
      <p:sp>
        <p:nvSpPr>
          <p:cNvPr id="3" name="TextBox 2"/>
          <p:cNvSpPr txBox="1"/>
          <p:nvPr/>
        </p:nvSpPr>
        <p:spPr>
          <a:xfrm>
            <a:off x="9525" y="144959"/>
            <a:ext cx="9134475" cy="646331"/>
          </a:xfrm>
          <a:prstGeom prst="rect">
            <a:avLst/>
          </a:prstGeom>
          <a:noFill/>
        </p:spPr>
        <p:txBody>
          <a:bodyPr wrap="square" rtlCol="0">
            <a:spAutoFit/>
          </a:bodyPr>
          <a:lstStyle/>
          <a:p>
            <a:pPr algn="ctr"/>
            <a:r>
              <a:rPr lang="en-US" sz="3600" dirty="0" smtClean="0"/>
              <a:t>Differential gene expression</a:t>
            </a:r>
            <a:endParaRPr lang="en-US" sz="3600" dirty="0"/>
          </a:p>
        </p:txBody>
      </p:sp>
      <p:pic>
        <p:nvPicPr>
          <p:cNvPr id="4" name="Picture 3"/>
          <p:cNvPicPr>
            <a:picLocks noChangeAspect="1"/>
          </p:cNvPicPr>
          <p:nvPr/>
        </p:nvPicPr>
        <p:blipFill>
          <a:blip r:embed="rId3"/>
          <a:stretch>
            <a:fillRect/>
          </a:stretch>
        </p:blipFill>
        <p:spPr>
          <a:xfrm>
            <a:off x="5292080" y="5589240"/>
            <a:ext cx="3658555" cy="1134899"/>
          </a:xfrm>
          <a:prstGeom prst="rect">
            <a:avLst/>
          </a:prstGeom>
        </p:spPr>
      </p:pic>
    </p:spTree>
    <p:extLst>
      <p:ext uri="{BB962C8B-B14F-4D97-AF65-F5344CB8AC3E}">
        <p14:creationId xmlns:p14="http://schemas.microsoft.com/office/powerpoint/2010/main" val="1606388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692696"/>
            <a:ext cx="7920880" cy="3139321"/>
          </a:xfrm>
          <a:prstGeom prst="rect">
            <a:avLst/>
          </a:prstGeom>
          <a:noFill/>
        </p:spPr>
        <p:txBody>
          <a:bodyPr wrap="square" rtlCol="0">
            <a:spAutoFit/>
          </a:bodyPr>
          <a:lstStyle/>
          <a:p>
            <a:r>
              <a:rPr lang="en-IN" dirty="0" smtClean="0"/>
              <a:t>Some videos for reference:</a:t>
            </a:r>
          </a:p>
          <a:p>
            <a:endParaRPr lang="en-IN" dirty="0"/>
          </a:p>
          <a:p>
            <a:endParaRPr lang="en-IN" dirty="0" smtClean="0"/>
          </a:p>
          <a:p>
            <a:pPr marL="342900" indent="-342900">
              <a:buFontTx/>
              <a:buAutoNum type="arabicPeriod"/>
            </a:pPr>
            <a:r>
              <a:rPr lang="en-IN" dirty="0" smtClean="0"/>
              <a:t>DNA structure :</a:t>
            </a:r>
            <a:r>
              <a:rPr lang="en-IN" dirty="0"/>
              <a:t>https://www.youtube.com/watch?v=o_-6JXLYS-k&amp;t=222s</a:t>
            </a:r>
          </a:p>
          <a:p>
            <a:pPr marL="342900" indent="-342900">
              <a:buFontTx/>
              <a:buAutoNum type="arabicPeriod"/>
            </a:pPr>
            <a:r>
              <a:rPr lang="en-IN" dirty="0" smtClean="0"/>
              <a:t>DNA packaging :  </a:t>
            </a:r>
            <a:r>
              <a:rPr lang="en-IN" dirty="0">
                <a:hlinkClick r:id="rId2"/>
              </a:rPr>
              <a:t>https://www.youtube.com/watch?v=gbSIBhFwQ4s</a:t>
            </a:r>
            <a:endParaRPr lang="en-IN" dirty="0"/>
          </a:p>
          <a:p>
            <a:pPr marL="342900" indent="-342900">
              <a:buAutoNum type="arabicPeriod"/>
            </a:pPr>
            <a:r>
              <a:rPr lang="en-IN" dirty="0" smtClean="0"/>
              <a:t>DNA supercoiling</a:t>
            </a:r>
            <a:r>
              <a:rPr lang="en-IN" dirty="0"/>
              <a:t>: </a:t>
            </a:r>
            <a:r>
              <a:rPr lang="en-IN" dirty="0">
                <a:hlinkClick r:id="rId3"/>
              </a:rPr>
              <a:t>https://</a:t>
            </a:r>
            <a:r>
              <a:rPr lang="en-IN" dirty="0" smtClean="0">
                <a:hlinkClick r:id="rId3"/>
              </a:rPr>
              <a:t>www.youtube.com/watch?v=5hwaDamU-jo&amp;t=152s</a:t>
            </a:r>
            <a:endParaRPr lang="en-IN" dirty="0" smtClean="0"/>
          </a:p>
          <a:p>
            <a:pPr marL="342900" indent="-342900">
              <a:buAutoNum type="arabicPeriod"/>
            </a:pPr>
            <a:r>
              <a:rPr lang="en-IN" dirty="0" smtClean="0"/>
              <a:t>The central dogma</a:t>
            </a:r>
            <a:r>
              <a:rPr lang="en-IN" dirty="0"/>
              <a:t>: </a:t>
            </a:r>
            <a:r>
              <a:rPr lang="en-IN" dirty="0">
                <a:hlinkClick r:id="rId4"/>
              </a:rPr>
              <a:t>https://</a:t>
            </a:r>
            <a:r>
              <a:rPr lang="en-IN" dirty="0" smtClean="0">
                <a:hlinkClick r:id="rId4"/>
              </a:rPr>
              <a:t>www.youtube.com/watch?v=whV_CkKT7F0</a:t>
            </a:r>
            <a:endParaRPr lang="en-IN" dirty="0" smtClean="0"/>
          </a:p>
          <a:p>
            <a:pPr marL="342900" indent="-342900">
              <a:buAutoNum type="arabicPeriod"/>
            </a:pPr>
            <a:r>
              <a:rPr lang="en-IN" dirty="0"/>
              <a:t>DNA </a:t>
            </a:r>
            <a:r>
              <a:rPr lang="en-IN" dirty="0" smtClean="0"/>
              <a:t>replication </a:t>
            </a:r>
            <a:r>
              <a:rPr lang="en-IN" dirty="0"/>
              <a:t>: </a:t>
            </a:r>
            <a:r>
              <a:rPr lang="en-IN" dirty="0">
                <a:hlinkClick r:id="rId5"/>
              </a:rPr>
              <a:t>https://</a:t>
            </a:r>
            <a:r>
              <a:rPr lang="en-IN" dirty="0" smtClean="0">
                <a:hlinkClick r:id="rId5"/>
              </a:rPr>
              <a:t>www.youtube.com/watch?v=TNKWgcFPHqw</a:t>
            </a:r>
            <a:endParaRPr lang="en-IN" dirty="0"/>
          </a:p>
          <a:p>
            <a:pPr marL="342900" indent="-342900">
              <a:buAutoNum type="arabicPeriod"/>
            </a:pPr>
            <a:r>
              <a:rPr lang="en-IN" dirty="0" smtClean="0"/>
              <a:t>DNA  </a:t>
            </a:r>
            <a:r>
              <a:rPr lang="en-IN" dirty="0"/>
              <a:t>transcription/translation :https://</a:t>
            </a:r>
            <a:r>
              <a:rPr lang="en-IN" dirty="0" smtClean="0"/>
              <a:t>www.youtube.com/watch?v=8_f-8ISZ164&amp;t=361s</a:t>
            </a:r>
          </a:p>
          <a:p>
            <a:pPr marL="342900" indent="-342900">
              <a:buAutoNum type="arabicPeriod"/>
            </a:pPr>
            <a:endParaRPr lang="en-IN" dirty="0" smtClean="0"/>
          </a:p>
        </p:txBody>
      </p:sp>
      <p:sp>
        <p:nvSpPr>
          <p:cNvPr id="3" name="Rectangle 2"/>
          <p:cNvSpPr/>
          <p:nvPr/>
        </p:nvSpPr>
        <p:spPr>
          <a:xfrm>
            <a:off x="2987824" y="1052736"/>
            <a:ext cx="4572000" cy="369332"/>
          </a:xfrm>
          <a:prstGeom prst="rect">
            <a:avLst/>
          </a:prstGeom>
        </p:spPr>
        <p:txBody>
          <a:bodyPr>
            <a:spAutoFit/>
          </a:bodyPr>
          <a:lstStyle/>
          <a:p>
            <a:endParaRPr lang="en-IN" dirty="0" smtClean="0"/>
          </a:p>
        </p:txBody>
      </p:sp>
    </p:spTree>
    <p:extLst>
      <p:ext uri="{BB962C8B-B14F-4D97-AF65-F5344CB8AC3E}">
        <p14:creationId xmlns:p14="http://schemas.microsoft.com/office/powerpoint/2010/main" val="607128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1514"/>
            <a:ext cx="3266968" cy="662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112" y="1981200"/>
            <a:ext cx="584288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505200" y="380999"/>
            <a:ext cx="5250220" cy="646331"/>
          </a:xfrm>
          <a:prstGeom prst="rect">
            <a:avLst/>
          </a:prstGeom>
          <a:noFill/>
        </p:spPr>
        <p:txBody>
          <a:bodyPr wrap="none" rtlCol="0">
            <a:spAutoFit/>
          </a:bodyPr>
          <a:lstStyle/>
          <a:p>
            <a:r>
              <a:rPr lang="en-US" sz="3600" dirty="0" smtClean="0"/>
              <a:t>RNA to Protein: Translation</a:t>
            </a:r>
            <a:endParaRPr lang="en-US" sz="3600" dirty="0"/>
          </a:p>
        </p:txBody>
      </p:sp>
    </p:spTree>
    <p:extLst>
      <p:ext uri="{BB962C8B-B14F-4D97-AF65-F5344CB8AC3E}">
        <p14:creationId xmlns:p14="http://schemas.microsoft.com/office/powerpoint/2010/main" val="942129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95878" y="2514600"/>
            <a:ext cx="7580841" cy="2971800"/>
          </a:xfrm>
          <a:prstGeom prst="rect">
            <a:avLst/>
          </a:prstGeom>
        </p:spPr>
      </p:pic>
      <p:sp>
        <p:nvSpPr>
          <p:cNvPr id="5" name="TextBox 1"/>
          <p:cNvSpPr txBox="1">
            <a:spLocks noChangeArrowheads="1"/>
          </p:cNvSpPr>
          <p:nvPr/>
        </p:nvSpPr>
        <p:spPr bwMode="auto">
          <a:xfrm>
            <a:off x="0" y="15240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gn="ctr"/>
            <a:r>
              <a:rPr lang="en-US" sz="3600" dirty="0" smtClean="0">
                <a:latin typeface="Calibri" pitchFamily="34" charset="0"/>
                <a:cs typeface="Calibri" pitchFamily="34" charset="0"/>
              </a:rPr>
              <a:t>Gene</a:t>
            </a:r>
            <a:endParaRPr lang="en-US" sz="3600" dirty="0">
              <a:latin typeface="Calibri" pitchFamily="34" charset="0"/>
              <a:cs typeface="Calibri" pitchFamily="34" charset="0"/>
            </a:endParaRPr>
          </a:p>
        </p:txBody>
      </p:sp>
      <p:sp>
        <p:nvSpPr>
          <p:cNvPr id="6" name="TextBox 5"/>
          <p:cNvSpPr txBox="1"/>
          <p:nvPr/>
        </p:nvSpPr>
        <p:spPr>
          <a:xfrm>
            <a:off x="533399" y="914400"/>
            <a:ext cx="8305800" cy="1200329"/>
          </a:xfrm>
          <a:prstGeom prst="rect">
            <a:avLst/>
          </a:prstGeom>
          <a:noFill/>
        </p:spPr>
        <p:txBody>
          <a:bodyPr wrap="square" rtlCol="0">
            <a:spAutoFit/>
          </a:bodyPr>
          <a:lstStyle/>
          <a:p>
            <a:r>
              <a:rPr lang="en-US" dirty="0"/>
              <a:t>A gene is the basic physical and functional unit of heredity. Genes are made up of DNA. Some genes act as instructions to make molecules called proteins. However, many genes do not code for proteins. In humans, genes vary in size from a few hundred DNA bases to more than 2 million bases.</a:t>
            </a:r>
          </a:p>
        </p:txBody>
      </p:sp>
    </p:spTree>
    <p:extLst>
      <p:ext uri="{BB962C8B-B14F-4D97-AF65-F5344CB8AC3E}">
        <p14:creationId xmlns:p14="http://schemas.microsoft.com/office/powerpoint/2010/main" val="2703836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TextBox 1"/>
          <p:cNvSpPr txBox="1">
            <a:spLocks noChangeArrowheads="1"/>
          </p:cNvSpPr>
          <p:nvPr/>
        </p:nvSpPr>
        <p:spPr bwMode="auto">
          <a:xfrm>
            <a:off x="0" y="15240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gn="ctr"/>
            <a:r>
              <a:rPr lang="en-US" sz="3600" dirty="0" smtClean="0">
                <a:latin typeface="Calibri" pitchFamily="34" charset="0"/>
                <a:cs typeface="Calibri" pitchFamily="34" charset="0"/>
              </a:rPr>
              <a:t>Genome</a:t>
            </a:r>
            <a:endParaRPr lang="en-US" sz="3600" dirty="0">
              <a:latin typeface="Calibri" pitchFamily="34" charset="0"/>
              <a:cs typeface="Calibri"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629"/>
          <a:stretch/>
        </p:blipFill>
        <p:spPr bwMode="auto">
          <a:xfrm>
            <a:off x="131485" y="2895600"/>
            <a:ext cx="513591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715000" y="3260775"/>
            <a:ext cx="3217589" cy="1938992"/>
          </a:xfrm>
          <a:prstGeom prst="rect">
            <a:avLst/>
          </a:prstGeom>
          <a:noFill/>
        </p:spPr>
        <p:txBody>
          <a:bodyPr wrap="square" rtlCol="0">
            <a:spAutoFit/>
          </a:bodyPr>
          <a:lstStyle/>
          <a:p>
            <a:r>
              <a:rPr lang="en-US" sz="2400" i="1" dirty="0" smtClean="0"/>
              <a:t>E. coli </a:t>
            </a:r>
            <a:r>
              <a:rPr lang="en-US" sz="2400" dirty="0" smtClean="0"/>
              <a:t>	          	4.6   Mb</a:t>
            </a:r>
          </a:p>
          <a:p>
            <a:r>
              <a:rPr lang="en-US" sz="2400" dirty="0" smtClean="0"/>
              <a:t>Yeast		12.1 MB</a:t>
            </a:r>
          </a:p>
          <a:p>
            <a:r>
              <a:rPr lang="en-US" sz="2400" dirty="0" smtClean="0"/>
              <a:t>Drosophila	130  MB</a:t>
            </a:r>
          </a:p>
          <a:p>
            <a:r>
              <a:rPr lang="en-US" sz="2400" dirty="0" smtClean="0"/>
              <a:t>Mouse</a:t>
            </a:r>
            <a:r>
              <a:rPr lang="en-US" sz="2400" dirty="0"/>
              <a:t>	</a:t>
            </a:r>
            <a:r>
              <a:rPr lang="en-US" sz="2400" dirty="0" smtClean="0"/>
              <a:t>	3      GB</a:t>
            </a:r>
          </a:p>
          <a:p>
            <a:r>
              <a:rPr lang="en-US" sz="2400" dirty="0" smtClean="0"/>
              <a:t>Human		3.2   GB </a:t>
            </a:r>
            <a:endParaRPr lang="en-US" sz="2400" dirty="0"/>
          </a:p>
        </p:txBody>
      </p:sp>
      <p:sp>
        <p:nvSpPr>
          <p:cNvPr id="8" name="TextBox 7"/>
          <p:cNvSpPr txBox="1"/>
          <p:nvPr/>
        </p:nvSpPr>
        <p:spPr>
          <a:xfrm>
            <a:off x="5475515" y="2394944"/>
            <a:ext cx="3541983" cy="830997"/>
          </a:xfrm>
          <a:prstGeom prst="rect">
            <a:avLst/>
          </a:prstGeom>
          <a:noFill/>
        </p:spPr>
        <p:txBody>
          <a:bodyPr wrap="square" rtlCol="0">
            <a:spAutoFit/>
          </a:bodyPr>
          <a:lstStyle/>
          <a:p>
            <a:pPr algn="ctr"/>
            <a:r>
              <a:rPr lang="en-US" sz="2400" dirty="0" smtClean="0"/>
              <a:t>Genome size of some of the organisms and human</a:t>
            </a:r>
            <a:endParaRPr lang="en-US" sz="2400" dirty="0"/>
          </a:p>
        </p:txBody>
      </p:sp>
      <p:sp>
        <p:nvSpPr>
          <p:cNvPr id="4" name="TextBox 3"/>
          <p:cNvSpPr txBox="1"/>
          <p:nvPr/>
        </p:nvSpPr>
        <p:spPr>
          <a:xfrm>
            <a:off x="304800" y="975368"/>
            <a:ext cx="8382000" cy="923330"/>
          </a:xfrm>
          <a:prstGeom prst="rect">
            <a:avLst/>
          </a:prstGeom>
          <a:noFill/>
        </p:spPr>
        <p:txBody>
          <a:bodyPr wrap="square" rtlCol="0">
            <a:spAutoFit/>
          </a:bodyPr>
          <a:lstStyle/>
          <a:p>
            <a:r>
              <a:rPr lang="en-US" b="1" dirty="0"/>
              <a:t>Genome</a:t>
            </a:r>
            <a:r>
              <a:rPr lang="en-US" b="1" dirty="0" smtClean="0"/>
              <a:t>:</a:t>
            </a:r>
          </a:p>
          <a:p>
            <a:r>
              <a:rPr lang="en-US" dirty="0" smtClean="0"/>
              <a:t>A </a:t>
            </a:r>
            <a:r>
              <a:rPr lang="en-US" dirty="0"/>
              <a:t>genome is an organism's complete set of DNA, including all of its genes. Each genome contains all of the information needed to build and maintain that organism.</a:t>
            </a:r>
          </a:p>
        </p:txBody>
      </p:sp>
      <p:sp>
        <p:nvSpPr>
          <p:cNvPr id="5" name="TextBox 4"/>
          <p:cNvSpPr txBox="1"/>
          <p:nvPr/>
        </p:nvSpPr>
        <p:spPr>
          <a:xfrm>
            <a:off x="1032960" y="2441111"/>
            <a:ext cx="3332964" cy="369332"/>
          </a:xfrm>
          <a:prstGeom prst="rect">
            <a:avLst/>
          </a:prstGeom>
          <a:noFill/>
        </p:spPr>
        <p:txBody>
          <a:bodyPr wrap="none" rtlCol="0">
            <a:spAutoFit/>
          </a:bodyPr>
          <a:lstStyle/>
          <a:p>
            <a:r>
              <a:rPr lang="en-US" dirty="0"/>
              <a:t>Universal phylogenetic tree of life</a:t>
            </a:r>
          </a:p>
        </p:txBody>
      </p:sp>
    </p:spTree>
    <p:extLst>
      <p:ext uri="{BB962C8B-B14F-4D97-AF65-F5344CB8AC3E}">
        <p14:creationId xmlns:p14="http://schemas.microsoft.com/office/powerpoint/2010/main" val="29404069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3"/>
          <p:cNvSpPr txBox="1">
            <a:spLocks noChangeArrowheads="1"/>
          </p:cNvSpPr>
          <p:nvPr/>
        </p:nvSpPr>
        <p:spPr bwMode="auto">
          <a:xfrm>
            <a:off x="0" y="15240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pPr algn="ctr"/>
            <a:r>
              <a:rPr lang="en-US" sz="3600" dirty="0">
                <a:latin typeface="Calibri" pitchFamily="34" charset="0"/>
                <a:cs typeface="Calibri" pitchFamily="34" charset="0"/>
              </a:rPr>
              <a:t>Eukaryotic Nuclear Genome</a:t>
            </a:r>
          </a:p>
        </p:txBody>
      </p:sp>
      <p:sp>
        <p:nvSpPr>
          <p:cNvPr id="3075" name="TextBox 4"/>
          <p:cNvSpPr txBox="1">
            <a:spLocks noChangeArrowheads="1"/>
          </p:cNvSpPr>
          <p:nvPr/>
        </p:nvSpPr>
        <p:spPr bwMode="auto">
          <a:xfrm>
            <a:off x="381000" y="990600"/>
            <a:ext cx="73152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1" charset="0"/>
              </a:defRPr>
            </a:lvl1pPr>
            <a:lvl2pPr marL="742950" indent="-285750">
              <a:defRPr sz="2400">
                <a:solidFill>
                  <a:schemeClr val="tx1"/>
                </a:solidFill>
                <a:latin typeface="Times" pitchFamily="1" charset="0"/>
              </a:defRPr>
            </a:lvl2pPr>
            <a:lvl3pPr marL="1143000" indent="-228600">
              <a:defRPr sz="2400">
                <a:solidFill>
                  <a:schemeClr val="tx1"/>
                </a:solidFill>
                <a:latin typeface="Times" pitchFamily="1" charset="0"/>
              </a:defRPr>
            </a:lvl3pPr>
            <a:lvl4pPr marL="1600200" indent="-228600">
              <a:defRPr sz="2400">
                <a:solidFill>
                  <a:schemeClr val="tx1"/>
                </a:solidFill>
                <a:latin typeface="Times" pitchFamily="1" charset="0"/>
              </a:defRPr>
            </a:lvl4pPr>
            <a:lvl5pPr marL="2057400" indent="-228600">
              <a:defRPr sz="2400">
                <a:solidFill>
                  <a:schemeClr val="tx1"/>
                </a:solidFill>
                <a:latin typeface="Times" pitchFamily="1" charset="0"/>
              </a:defRPr>
            </a:lvl5pPr>
            <a:lvl6pPr marL="2514600" indent="-228600" eaLnBrk="0" fontAlgn="base" hangingPunct="0">
              <a:spcBef>
                <a:spcPct val="0"/>
              </a:spcBef>
              <a:spcAft>
                <a:spcPct val="0"/>
              </a:spcAft>
              <a:defRPr sz="2400">
                <a:solidFill>
                  <a:schemeClr val="tx1"/>
                </a:solidFill>
                <a:latin typeface="Times" pitchFamily="1" charset="0"/>
              </a:defRPr>
            </a:lvl6pPr>
            <a:lvl7pPr marL="2971800" indent="-228600" eaLnBrk="0" fontAlgn="base" hangingPunct="0">
              <a:spcBef>
                <a:spcPct val="0"/>
              </a:spcBef>
              <a:spcAft>
                <a:spcPct val="0"/>
              </a:spcAft>
              <a:defRPr sz="2400">
                <a:solidFill>
                  <a:schemeClr val="tx1"/>
                </a:solidFill>
                <a:latin typeface="Times" pitchFamily="1" charset="0"/>
              </a:defRPr>
            </a:lvl7pPr>
            <a:lvl8pPr marL="3429000" indent="-228600" eaLnBrk="0" fontAlgn="base" hangingPunct="0">
              <a:spcBef>
                <a:spcPct val="0"/>
              </a:spcBef>
              <a:spcAft>
                <a:spcPct val="0"/>
              </a:spcAft>
              <a:defRPr sz="2400">
                <a:solidFill>
                  <a:schemeClr val="tx1"/>
                </a:solidFill>
                <a:latin typeface="Times" pitchFamily="1" charset="0"/>
              </a:defRPr>
            </a:lvl8pPr>
            <a:lvl9pPr marL="3886200" indent="-228600" eaLnBrk="0" fontAlgn="base" hangingPunct="0">
              <a:spcBef>
                <a:spcPct val="0"/>
              </a:spcBef>
              <a:spcAft>
                <a:spcPct val="0"/>
              </a:spcAft>
              <a:defRPr sz="2400">
                <a:solidFill>
                  <a:schemeClr val="tx1"/>
                </a:solidFill>
                <a:latin typeface="Times" pitchFamily="1" charset="0"/>
              </a:defRPr>
            </a:lvl9pPr>
          </a:lstStyle>
          <a:p>
            <a:r>
              <a:rPr lang="en-US" dirty="0">
                <a:latin typeface="Calibri" pitchFamily="34" charset="0"/>
                <a:cs typeface="Calibri" pitchFamily="34" charset="0"/>
              </a:rPr>
              <a:t>Set of DNA </a:t>
            </a:r>
            <a:r>
              <a:rPr lang="en-US" dirty="0" smtClean="0">
                <a:latin typeface="Calibri" pitchFamily="34" charset="0"/>
                <a:cs typeface="Calibri" pitchFamily="34" charset="0"/>
              </a:rPr>
              <a:t>molecules </a:t>
            </a:r>
            <a:r>
              <a:rPr lang="en-US" dirty="0">
                <a:latin typeface="Calibri" pitchFamily="34" charset="0"/>
                <a:cs typeface="Calibri" pitchFamily="34" charset="0"/>
              </a:rPr>
              <a:t>each contained </a:t>
            </a:r>
            <a:r>
              <a:rPr lang="en-US" dirty="0" smtClean="0">
                <a:latin typeface="Calibri" pitchFamily="34" charset="0"/>
                <a:cs typeface="Calibri" pitchFamily="34" charset="0"/>
              </a:rPr>
              <a:t>in chromosomes</a:t>
            </a:r>
            <a:endParaRPr lang="en-US" dirty="0">
              <a:latin typeface="Calibri" pitchFamily="34" charset="0"/>
              <a:cs typeface="Calibri" pitchFamily="34" charset="0"/>
            </a:endParaRPr>
          </a:p>
          <a:p>
            <a:endParaRPr lang="en-US" dirty="0">
              <a:latin typeface="Calibri" pitchFamily="34" charset="0"/>
              <a:cs typeface="Calibri" pitchFamily="34" charset="0"/>
            </a:endParaRPr>
          </a:p>
          <a:p>
            <a:r>
              <a:rPr lang="en-US" dirty="0">
                <a:latin typeface="Calibri" pitchFamily="34" charset="0"/>
                <a:cs typeface="Calibri" pitchFamily="34" charset="0"/>
              </a:rPr>
              <a:t>Linear DNA</a:t>
            </a:r>
          </a:p>
          <a:p>
            <a:endParaRPr lang="en-US" dirty="0">
              <a:latin typeface="Calibri" pitchFamily="34" charset="0"/>
              <a:cs typeface="Calibri" pitchFamily="34" charset="0"/>
            </a:endParaRPr>
          </a:p>
          <a:p>
            <a:r>
              <a:rPr lang="en-US" dirty="0">
                <a:latin typeface="Calibri" pitchFamily="34" charset="0"/>
                <a:cs typeface="Calibri" pitchFamily="34" charset="0"/>
              </a:rPr>
              <a:t>At least 2 </a:t>
            </a:r>
            <a:r>
              <a:rPr lang="en-US" dirty="0" smtClean="0">
                <a:latin typeface="Calibri" pitchFamily="34" charset="0"/>
                <a:cs typeface="Calibri" pitchFamily="34" charset="0"/>
              </a:rPr>
              <a:t>chromosomes</a:t>
            </a:r>
          </a:p>
          <a:p>
            <a:endParaRPr lang="en-US" dirty="0">
              <a:latin typeface="Calibri" pitchFamily="34" charset="0"/>
              <a:cs typeface="Calibri" pitchFamily="34" charset="0"/>
            </a:endParaRPr>
          </a:p>
          <a:p>
            <a:r>
              <a:rPr lang="en-US" dirty="0" smtClean="0">
                <a:latin typeface="Calibri" pitchFamily="34" charset="0"/>
                <a:cs typeface="Calibri" pitchFamily="34" charset="0"/>
              </a:rPr>
              <a:t>Lots of space in between</a:t>
            </a:r>
          </a:p>
          <a:p>
            <a:r>
              <a:rPr lang="en-US" dirty="0" smtClean="0">
                <a:latin typeface="Calibri" pitchFamily="34" charset="0"/>
                <a:cs typeface="Calibri" pitchFamily="34" charset="0"/>
              </a:rPr>
              <a:t>Genes</a:t>
            </a:r>
          </a:p>
          <a:p>
            <a:endParaRPr lang="en-US" dirty="0">
              <a:latin typeface="Calibri" pitchFamily="34" charset="0"/>
              <a:cs typeface="Calibri" pitchFamily="34" charset="0"/>
            </a:endParaRPr>
          </a:p>
          <a:p>
            <a:r>
              <a:rPr lang="en-US" dirty="0" smtClean="0">
                <a:latin typeface="Calibri" pitchFamily="34" charset="0"/>
                <a:cs typeface="Calibri" pitchFamily="34" charset="0"/>
              </a:rPr>
              <a:t>Packaged in well defines nucleosomes.</a:t>
            </a:r>
          </a:p>
          <a:p>
            <a:r>
              <a:rPr lang="en-US" dirty="0" smtClean="0">
                <a:latin typeface="Calibri" pitchFamily="34" charset="0"/>
                <a:cs typeface="Calibri" pitchFamily="34" charset="0"/>
              </a:rPr>
              <a:t>Higher level of packaging generates chromatin.</a:t>
            </a:r>
            <a:endParaRPr lang="en-US" dirty="0">
              <a:latin typeface="Calibri" pitchFamily="34" charset="0"/>
              <a:cs typeface="Calibri" pitchFamily="34" charset="0"/>
            </a:endParaRPr>
          </a:p>
        </p:txBody>
      </p:sp>
      <p:pic>
        <p:nvPicPr>
          <p:cNvPr id="4" name="Picture 2" descr="figure 7-0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829" y="1662593"/>
            <a:ext cx="5334000" cy="253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C:\Sougata\Alberts 5th edition\Art of MBoC5\JPEGs\Chapter 04\figure 4-20.jpg"/>
          <p:cNvPicPr>
            <a:picLocks noChangeAspect="1" noChangeArrowheads="1"/>
          </p:cNvPicPr>
          <p:nvPr/>
        </p:nvPicPr>
        <p:blipFill rotWithShape="1">
          <a:blip r:embed="rId3">
            <a:extLst>
              <a:ext uri="{28A0092B-C50C-407E-A947-70E740481C1C}">
                <a14:useLocalDpi xmlns:a14="http://schemas.microsoft.com/office/drawing/2010/main" val="0"/>
              </a:ext>
            </a:extLst>
          </a:blip>
          <a:srcRect r="60048"/>
          <a:stretch/>
        </p:blipFill>
        <p:spPr bwMode="auto">
          <a:xfrm>
            <a:off x="7514751" y="3352800"/>
            <a:ext cx="1455078" cy="335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5856590" y="5887874"/>
            <a:ext cx="1805940" cy="243143"/>
          </a:xfrm>
          <a:prstGeom prst="rect">
            <a:avLst/>
          </a:prstGeom>
          <a:noFill/>
        </p:spPr>
        <p:txBody>
          <a:bodyPr wrap="square" rtlCol="0">
            <a:spAutoFit/>
          </a:bodyPr>
          <a:lstStyle/>
          <a:p>
            <a:pPr>
              <a:lnSpc>
                <a:spcPct val="70000"/>
              </a:lnSpc>
            </a:pPr>
            <a:r>
              <a:rPr lang="en-US" sz="1400" b="1" dirty="0" smtClean="0"/>
              <a:t>Mitotic chromosome</a:t>
            </a:r>
            <a:endParaRPr lang="en-US" sz="1400" b="1" dirty="0"/>
          </a:p>
        </p:txBody>
      </p:sp>
    </p:spTree>
    <p:extLst>
      <p:ext uri="{BB962C8B-B14F-4D97-AF65-F5344CB8AC3E}">
        <p14:creationId xmlns:p14="http://schemas.microsoft.com/office/powerpoint/2010/main" val="32771493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9F03CD7F44F646BC9D8EF0FA7E56D0" ma:contentTypeVersion="0" ma:contentTypeDescription="Create a new document." ma:contentTypeScope="" ma:versionID="4b2bc66b70d4b654141b7e005fce2f0a">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CF9895-28FD-476C-9404-79FE897E8D26}"/>
</file>

<file path=customXml/itemProps2.xml><?xml version="1.0" encoding="utf-8"?>
<ds:datastoreItem xmlns:ds="http://schemas.openxmlformats.org/officeDocument/2006/customXml" ds:itemID="{0D4F602B-EB23-4B8C-89C2-DF4D5B827D78}"/>
</file>

<file path=customXml/itemProps3.xml><?xml version="1.0" encoding="utf-8"?>
<ds:datastoreItem xmlns:ds="http://schemas.openxmlformats.org/officeDocument/2006/customXml" ds:itemID="{F5F072F2-7113-4633-AA7B-16A25E5450C9}"/>
</file>

<file path=docProps/app.xml><?xml version="1.0" encoding="utf-8"?>
<Properties xmlns="http://schemas.openxmlformats.org/officeDocument/2006/extended-properties" xmlns:vt="http://schemas.openxmlformats.org/officeDocument/2006/docPropsVTypes">
  <TotalTime>1544</TotalTime>
  <Words>1199</Words>
  <Application>Microsoft Office PowerPoint</Application>
  <PresentationFormat>On-screen Show (4:3)</PresentationFormat>
  <Paragraphs>153</Paragraphs>
  <Slides>53</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53</vt:i4>
      </vt:variant>
    </vt:vector>
  </HeadingPairs>
  <TitlesOfParts>
    <vt:vector size="56"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Oindrilla</dc:creator>
  <cp:lastModifiedBy>NITD</cp:lastModifiedBy>
  <cp:revision>74</cp:revision>
  <dcterms:created xsi:type="dcterms:W3CDTF">2013-04-09T15:12:32Z</dcterms:created>
  <dcterms:modified xsi:type="dcterms:W3CDTF">2022-06-13T06:20:50Z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0x010100F69F03CD7F44F646BC9D8EF0FA7E56D0</vt:lpwstr>
  </property>
</Properties>
</file>